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93" r:id="rId3"/>
    <p:sldId id="295" r:id="rId4"/>
    <p:sldId id="294" r:id="rId5"/>
    <p:sldId id="29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73"/>
    <a:srgbClr val="00B373"/>
    <a:srgbClr val="1D53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349E3F-AD89-4DBA-A406-68AFC115B14B}" v="6" dt="2024-02-27T09:55:37.4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821" autoAdjust="0"/>
  </p:normalViewPr>
  <p:slideViewPr>
    <p:cSldViewPr snapToGrid="0">
      <p:cViewPr varScale="1">
        <p:scale>
          <a:sx n="86" d="100"/>
          <a:sy n="86" d="100"/>
        </p:scale>
        <p:origin x="14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71AF8-970A-4172-ADE2-2217EDC173C8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FF224-CC8E-4F41-B2F0-6DEA7C925DF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705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853B9-D48F-4269-A930-CD9362C0707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1856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22D8C-3A1E-9E07-786D-A7D30A225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F0DA1F0-2ABC-0AD0-C256-979BD16781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9E255A2-6858-E3D5-1B06-725DF4A103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6B5BE0-B1E0-DBA7-B3F5-AAD02BCCFF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853B9-D48F-4269-A930-CD9362C0707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108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2A5F7-45A2-E81D-FADC-2D0E3E592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2E65DDB-AA88-958D-2261-ADD46AD4D9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140D705-7F94-430B-B7A7-6366A5C43D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00066D7-7A14-F8F1-FFA9-850A24381B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853B9-D48F-4269-A930-CD9362C0707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2187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4722E-61F5-014D-EDDC-19EEF99DF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233D956-FDC6-922B-39AF-8676B3018F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7149423-0768-7BA4-13BD-6C5FA800CC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AFED3F-03FF-E8E1-6A62-C1B1B41D81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853B9-D48F-4269-A930-CD9362C0707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15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9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-up of a white surface&#10;&#10;Description automatically generated">
            <a:extLst>
              <a:ext uri="{FF2B5EF4-FFF2-40B4-BE49-F238E27FC236}">
                <a16:creationId xmlns:a16="http://schemas.microsoft.com/office/drawing/2014/main" id="{252385F5-576B-BFD8-C327-055967975F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657" y="0"/>
            <a:ext cx="4572343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5CFCF5-040D-A4DC-A6D0-577AA95F0B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767499" y="0"/>
            <a:ext cx="5700952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228B05-C355-919A-B824-2E7082AB1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501" y="2304355"/>
            <a:ext cx="9144000" cy="824952"/>
          </a:xfrm>
        </p:spPr>
        <p:txBody>
          <a:bodyPr anchor="b"/>
          <a:lstStyle>
            <a:lvl1pPr algn="l">
              <a:defRPr sz="6000">
                <a:solidFill>
                  <a:srgbClr val="1D53A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47D468-353F-5973-F090-B6E64DF67F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779" y="3283946"/>
            <a:ext cx="9144000" cy="46288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44199-7126-2183-D27B-57E8ADBB2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93C57-99FD-AC71-196A-626DF7070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AF39-3F30-4635-A36D-414B61DA61C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green and black line&#10;&#10;Description automatically generated with medium confidence">
            <a:extLst>
              <a:ext uri="{FF2B5EF4-FFF2-40B4-BE49-F238E27FC236}">
                <a16:creationId xmlns:a16="http://schemas.microsoft.com/office/drawing/2014/main" id="{104946C8-288E-7B63-F38F-C87ED73FD3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540"/>
            <a:ext cx="4310299" cy="2005460"/>
          </a:xfrm>
          <a:prstGeom prst="rect">
            <a:avLst/>
          </a:prstGeom>
        </p:spPr>
      </p:pic>
      <p:pic>
        <p:nvPicPr>
          <p:cNvPr id="9" name="Picture 8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2B6226E7-AE8D-5695-CF3D-D73BEF81E2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2" y="214099"/>
            <a:ext cx="1921054" cy="36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7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0F13869-D94F-B1A3-0FAA-8948FB9EA2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3708" y="4187439"/>
            <a:ext cx="3694415" cy="29335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4C5553-FE92-7EE5-A985-D6F999812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D53A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8CE973-45D8-627D-8FAD-84AAA9E2E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3B668-C3E7-32AA-6B47-02E9B01E2F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CDB1CF-0F2B-5695-9763-09AB69AA96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630388-8BB3-4575-8C93-3A1391F549D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F5D33-901E-FB82-5210-C551CAC47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0C61EF-572B-82E7-BE1D-2CC5AC9AC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AF39-3F30-4635-A36D-414B61DA6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6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84478-90C8-B848-D404-82DC9E21C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AF39-3F30-4635-A36D-414B61DA61C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70137BD-D5DA-A11C-BF41-587CB7AF99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5266" y="642019"/>
            <a:ext cx="7256604" cy="3352053"/>
          </a:xfrm>
        </p:spPr>
        <p:txBody>
          <a:bodyPr/>
          <a:lstStyle>
            <a:lvl1pPr marL="0" indent="0">
              <a:buNone/>
              <a:defRPr>
                <a:solidFill>
                  <a:srgbClr val="1D53A5"/>
                </a:solidFill>
              </a:defRPr>
            </a:lvl1pPr>
          </a:lstStyle>
          <a:p>
            <a:pPr lvl="0"/>
            <a:r>
              <a:rPr lang="en-US"/>
              <a:t>Click to edit Paragraph.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D1DB2D-76C3-4A67-6EB8-6EB5E90DD0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1927" y="289220"/>
            <a:ext cx="723339" cy="8294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13805C-A947-03AB-ED8C-5D6B78746F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51035" y="2996796"/>
            <a:ext cx="5221481" cy="41460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61B9D0-E717-B388-43A7-7488A951A4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0720" y="6355683"/>
            <a:ext cx="1920406" cy="365792"/>
          </a:xfrm>
          <a:prstGeom prst="rect">
            <a:avLst/>
          </a:prstGeom>
        </p:spPr>
      </p:pic>
      <p:pic>
        <p:nvPicPr>
          <p:cNvPr id="2" name="Picture 9">
            <a:extLst>
              <a:ext uri="{FF2B5EF4-FFF2-40B4-BE49-F238E27FC236}">
                <a16:creationId xmlns:a16="http://schemas.microsoft.com/office/drawing/2014/main" id="{48F36127-EF7E-296B-AD74-1972F8EC63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3120" y="6508083"/>
            <a:ext cx="1920406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9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05ECF1-1A45-06F0-5B7B-11BB6F081E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1683" y="-44018"/>
            <a:ext cx="12315365" cy="69020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CF3FCB6-6E42-6B95-034A-93BA831BB88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53A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13805C-A947-03AB-ED8C-5D6B78746F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51035" y="2996796"/>
            <a:ext cx="5221481" cy="414606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84478-90C8-B848-D404-82DC9E21C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0AAF39-3F30-4635-A36D-414B61DA61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70137BD-D5DA-A11C-BF41-587CB7AF99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5266" y="642019"/>
            <a:ext cx="7256604" cy="335205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Paragraph.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D1DB2D-76C3-4A67-6EB8-6EB5E90DD0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1927" y="289220"/>
            <a:ext cx="723339" cy="8294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0D5BE3-841A-9D3F-4C7A-0BC7BFDC154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518" y="6355683"/>
            <a:ext cx="1914608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85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8AA4A4-6A36-F4F5-27E2-1B4615E4CC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70" y="2312083"/>
            <a:ext cx="6204890" cy="49269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D41763-A8BA-5A25-0699-52B5184EC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394" y="2312083"/>
            <a:ext cx="10515600" cy="882665"/>
          </a:xfrm>
        </p:spPr>
        <p:txBody>
          <a:bodyPr/>
          <a:lstStyle>
            <a:lvl1pPr>
              <a:defRPr>
                <a:solidFill>
                  <a:srgbClr val="1D53A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DD231-B9B9-846B-83C6-AB6A1B486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394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2FF09-E006-A707-9A60-97E566BA4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6448" y="6356349"/>
            <a:ext cx="2743200" cy="365125"/>
          </a:xfrm>
        </p:spPr>
        <p:txBody>
          <a:bodyPr/>
          <a:lstStyle/>
          <a:p>
            <a:fld id="{E20AAF39-3F30-4635-A36D-414B61DA61C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76AA03-4E08-A8CA-D446-8A18DCA64D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4673" y="281545"/>
            <a:ext cx="1920406" cy="365792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C5F23202-AD8D-2080-F3CF-357918E6A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779" y="3283946"/>
            <a:ext cx="9144000" cy="46288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583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white and grey background&#10;&#10;Description automatically generated with medium confidence">
            <a:extLst>
              <a:ext uri="{FF2B5EF4-FFF2-40B4-BE49-F238E27FC236}">
                <a16:creationId xmlns:a16="http://schemas.microsoft.com/office/drawing/2014/main" id="{4135FD50-10E8-101B-B743-03A33D9784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684" y="0"/>
            <a:ext cx="12315367" cy="82116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CF40CB-B2D9-1381-05A2-7136ECE9B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60" y="974220"/>
            <a:ext cx="10515600" cy="1041608"/>
          </a:xfrm>
        </p:spPr>
        <p:txBody>
          <a:bodyPr anchor="b"/>
          <a:lstStyle>
            <a:lvl1pPr algn="ctr">
              <a:defRPr sz="6000">
                <a:solidFill>
                  <a:srgbClr val="1D53A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17CEF-63D5-4F96-1095-E6C0A6384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6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18076-FCDD-C2AB-D418-5B64E3606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60" y="6356350"/>
            <a:ext cx="2743200" cy="365125"/>
          </a:xfrm>
        </p:spPr>
        <p:txBody>
          <a:bodyPr/>
          <a:lstStyle/>
          <a:p>
            <a:fld id="{E20AAF39-3F30-4635-A36D-414B61DA61C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009ED1-0D52-0341-395B-9CED51024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60" y="2087535"/>
            <a:ext cx="9144000" cy="46288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20D841-0B61-5F0C-CECE-D2028874AD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1023" y="263063"/>
            <a:ext cx="1920406" cy="365792"/>
          </a:xfrm>
          <a:prstGeom prst="rect">
            <a:avLst/>
          </a:prstGeom>
        </p:spPr>
      </p:pic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B5C14CB4-D49D-A5FC-AB67-EFF0E14E372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523999" y="2718262"/>
            <a:ext cx="8686922" cy="3142788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36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135FD50-10E8-101B-B743-03A33D9784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1684" y="-44018"/>
            <a:ext cx="12315367" cy="69020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5F6BE23-BD84-C2EA-43B5-59DBC5F4004C}"/>
              </a:ext>
            </a:extLst>
          </p:cNvPr>
          <p:cNvSpPr/>
          <p:nvPr userDrawn="1"/>
        </p:nvSpPr>
        <p:spPr>
          <a:xfrm>
            <a:off x="-61685" y="-44018"/>
            <a:ext cx="12315367" cy="6902018"/>
          </a:xfrm>
          <a:prstGeom prst="rect">
            <a:avLst/>
          </a:prstGeom>
          <a:solidFill>
            <a:srgbClr val="1D53A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CF40CB-B2D9-1381-05A2-7136ECE9B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60" y="974220"/>
            <a:ext cx="10515600" cy="1041608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17CEF-63D5-4F96-1095-E6C0A6384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60" y="6356350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18076-FCDD-C2AB-D418-5B64E3606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6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0AAF39-3F30-4635-A36D-414B61DA61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009ED1-0D52-0341-395B-9CED51024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60" y="2087535"/>
            <a:ext cx="9144000" cy="46288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20D841-0B61-5F0C-CECE-D2028874AD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8694" y="282205"/>
            <a:ext cx="1914608" cy="365792"/>
          </a:xfrm>
          <a:prstGeom prst="rect">
            <a:avLst/>
          </a:prstGeom>
        </p:spPr>
      </p:pic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B5C14CB4-D49D-A5FC-AB67-EFF0E14E372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523999" y="2718262"/>
            <a:ext cx="8686922" cy="3142788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8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een and black line&#10;&#10;Description automatically generated with medium confidence">
            <a:extLst>
              <a:ext uri="{FF2B5EF4-FFF2-40B4-BE49-F238E27FC236}">
                <a16:creationId xmlns:a16="http://schemas.microsoft.com/office/drawing/2014/main" id="{E0E71509-B1CD-470E-1DC4-DEE7884154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8313" y="918313"/>
            <a:ext cx="3434690" cy="1598064"/>
          </a:xfrm>
          <a:prstGeom prst="rect">
            <a:avLst/>
          </a:prstGeom>
        </p:spPr>
      </p:pic>
      <p:pic>
        <p:nvPicPr>
          <p:cNvPr id="8" name="Picture 7" descr="A close-up of a white surface&#10;&#10;Description automatically generated">
            <a:extLst>
              <a:ext uri="{FF2B5EF4-FFF2-40B4-BE49-F238E27FC236}">
                <a16:creationId xmlns:a16="http://schemas.microsoft.com/office/drawing/2014/main" id="{627EBC00-EE64-BC4B-4130-4610548D76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984" y="0"/>
            <a:ext cx="4572343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7B8976-BC34-7D7B-B8B5-E45ECFFD10D4}"/>
              </a:ext>
            </a:extLst>
          </p:cNvPr>
          <p:cNvSpPr/>
          <p:nvPr userDrawn="1"/>
        </p:nvSpPr>
        <p:spPr>
          <a:xfrm>
            <a:off x="5852815" y="0"/>
            <a:ext cx="5700952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17609B-04EA-D297-D6EF-7C4F384ED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D53A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45FBF-671C-2B62-0AD5-110F87289F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1D53A5"/>
              </a:buClr>
              <a:defRPr/>
            </a:lvl1pPr>
            <a:lvl2pPr>
              <a:buClr>
                <a:srgbClr val="1D53A5"/>
              </a:buClr>
              <a:defRPr/>
            </a:lvl2pPr>
            <a:lvl3pPr>
              <a:buClr>
                <a:srgbClr val="1D53A5"/>
              </a:buClr>
              <a:defRPr/>
            </a:lvl3pPr>
            <a:lvl4pPr>
              <a:buClr>
                <a:srgbClr val="1D53A5"/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3D980C-D1C7-CFC0-924E-83649F81E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1D53A5"/>
              </a:buClr>
              <a:defRPr/>
            </a:lvl1pPr>
            <a:lvl2pPr>
              <a:buClr>
                <a:srgbClr val="1D53A5"/>
              </a:buClr>
              <a:defRPr/>
            </a:lvl2pPr>
            <a:lvl3pPr>
              <a:buClr>
                <a:srgbClr val="1D53A5"/>
              </a:buClr>
              <a:defRPr/>
            </a:lvl3pPr>
            <a:lvl4pPr>
              <a:buClr>
                <a:srgbClr val="1D53A5"/>
              </a:buClr>
              <a:defRPr/>
            </a:lvl4pPr>
            <a:lvl5pPr>
              <a:buClr>
                <a:srgbClr val="1D53A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ACCDF6-2424-5D2C-82F4-485AFC26C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0E385-553D-5247-733E-C73DBA508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AF39-3F30-4635-A36D-414B61DA6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6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een and black line&#10;&#10;Description automatically generated with medium confidence">
            <a:extLst>
              <a:ext uri="{FF2B5EF4-FFF2-40B4-BE49-F238E27FC236}">
                <a16:creationId xmlns:a16="http://schemas.microsoft.com/office/drawing/2014/main" id="{0711D8FE-4610-B848-0DAB-3934C03A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34338" y="-244"/>
            <a:ext cx="4757661" cy="22136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90D7E3-FDF2-4768-CB60-8D7A82F09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1D53A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64C26-60ED-2254-17E1-81A1E2C4B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E182DA-CBA2-23C7-F87D-84144FA75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62F25F-3330-130D-DA57-8C39AAC0B3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5C1E1C-A423-A715-38BB-12DBDBA89C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0080C2-FCFA-01E6-6857-955949188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9684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5EDA24-0205-6D35-4724-BCB668B87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9116" y="6356350"/>
            <a:ext cx="2743200" cy="365125"/>
          </a:xfrm>
        </p:spPr>
        <p:txBody>
          <a:bodyPr/>
          <a:lstStyle/>
          <a:p>
            <a:fld id="{E20AAF39-3F30-4635-A36D-414B61DA6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24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and black line&#10;&#10;Description automatically generated with medium confidence">
            <a:extLst>
              <a:ext uri="{FF2B5EF4-FFF2-40B4-BE49-F238E27FC236}">
                <a16:creationId xmlns:a16="http://schemas.microsoft.com/office/drawing/2014/main" id="{C3130CCB-C230-1C4D-2AF7-37DA88B4F7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47" y="4644395"/>
            <a:ext cx="4757661" cy="221360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240F043-23C8-AAF0-643A-495315CE90A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E63C88-1C80-C529-D69A-39B2B3120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EA7FD5-1683-D4D1-E755-11F66015B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61313" y="6356350"/>
            <a:ext cx="41148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25F9BC-B475-EF25-E4BD-DB6B4712E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9418" y="6356350"/>
            <a:ext cx="2743200" cy="365125"/>
          </a:xfrm>
        </p:spPr>
        <p:txBody>
          <a:bodyPr/>
          <a:lstStyle/>
          <a:p>
            <a:fld id="{E20AAF39-3F30-4635-A36D-414B61DA6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0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827CAD-89BB-C652-17FA-E62835BA4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1103051" y="1417253"/>
            <a:ext cx="7555126" cy="599907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452AD0-79D0-7350-DD53-165BF02C4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271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00AD75-D364-24E1-DF8C-A70DE3B6E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0529" y="6356350"/>
            <a:ext cx="2743200" cy="365125"/>
          </a:xfrm>
        </p:spPr>
        <p:txBody>
          <a:bodyPr/>
          <a:lstStyle/>
          <a:p>
            <a:fld id="{E20AAF39-3F30-4635-A36D-414B61DA61C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300317E-03F2-9D16-2ED4-A54C9C70ED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38572" y="1323252"/>
            <a:ext cx="6723204" cy="3352053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Paragraph. 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A056FE5-87BF-2A73-FC1E-E8E015B9581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30225" y="1323252"/>
            <a:ext cx="4803248" cy="3352053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13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59BD3-AEE0-AB6D-8A33-48A6030DA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D53A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118C1-ECC8-62AF-B49B-83DC41BD5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4F776D-4C07-A88B-3E04-D5D9612B1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E11654-D331-2475-8FFF-1C278C1176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630388-8BB3-4575-8C93-3A1391F549D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4B0250-E29C-4522-3D09-4379B9325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2FC6BF-8BA5-4B48-D8BE-EE4BC6543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AF39-3F30-4635-A36D-414B61DA61C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green and black line&#10;&#10;Description automatically generated with medium confidence">
            <a:extLst>
              <a:ext uri="{FF2B5EF4-FFF2-40B4-BE49-F238E27FC236}">
                <a16:creationId xmlns:a16="http://schemas.microsoft.com/office/drawing/2014/main" id="{44C38F58-BE70-288A-7D87-0DB603910A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00109" y="800110"/>
            <a:ext cx="2992582" cy="1392364"/>
          </a:xfrm>
          <a:prstGeom prst="rect">
            <a:avLst/>
          </a:prstGeom>
        </p:spPr>
      </p:pic>
      <p:pic>
        <p:nvPicPr>
          <p:cNvPr id="9" name="Picture 8" descr="A green and black line&#10;&#10;Description automatically generated with medium confidence">
            <a:extLst>
              <a:ext uri="{FF2B5EF4-FFF2-40B4-BE49-F238E27FC236}">
                <a16:creationId xmlns:a16="http://schemas.microsoft.com/office/drawing/2014/main" id="{DD1EA2E2-45F9-1E6C-AF7A-E4B32F0DF0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60769" y="2926769"/>
            <a:ext cx="5365872" cy="249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AC631F-6F1C-1175-4EAA-95C6E8661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4A2CA-0C98-D035-36F1-5246D9030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5A718-D847-08EF-3C3E-C80481CAA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4B960-2DD0-37FB-D26E-74106D7CB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0C0"/>
                </a:solidFill>
              </a:defRPr>
            </a:lvl1pPr>
          </a:lstStyle>
          <a:p>
            <a:fld id="{E20AAF39-3F30-4635-A36D-414B61DA6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5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D53A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D53A5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53A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53A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53A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0C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C1E36-85EC-364E-BE48-57247A202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501" y="1549400"/>
            <a:ext cx="9295664" cy="2202650"/>
          </a:xfrm>
        </p:spPr>
        <p:txBody>
          <a:bodyPr>
            <a:noAutofit/>
          </a:bodyPr>
          <a:lstStyle/>
          <a:p>
            <a:r>
              <a:rPr lang="en-US" dirty="0"/>
              <a:t>Reforming Revocation Timelines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90E06D07-4AA8-BBE4-ACF0-8C87B209B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779" y="3938216"/>
            <a:ext cx="9144000" cy="462886"/>
          </a:xfrm>
        </p:spPr>
        <p:txBody>
          <a:bodyPr/>
          <a:lstStyle/>
          <a:p>
            <a:r>
              <a:rPr lang="fr-FR" b="0" i="0" dirty="0">
                <a:solidFill>
                  <a:srgbClr val="051C2C"/>
                </a:solidFill>
                <a:effectLst/>
                <a:latin typeface="+mj-lt"/>
              </a:rPr>
              <a:t>Delhi F2F 2024</a:t>
            </a: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233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CBF0F4-98C7-992F-1526-87A9215C0C17}"/>
              </a:ext>
            </a:extLst>
          </p:cNvPr>
          <p:cNvSpPr txBox="1">
            <a:spLocks/>
          </p:cNvSpPr>
          <p:nvPr/>
        </p:nvSpPr>
        <p:spPr>
          <a:xfrm>
            <a:off x="838200" y="1743245"/>
            <a:ext cx="10101649" cy="43513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D53A5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53A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53A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53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indent="-457200"/>
            <a:r>
              <a:rPr lang="en-US" dirty="0">
                <a:ea typeface="Lato"/>
                <a:cs typeface="Lato"/>
              </a:rPr>
              <a:t>We should follow our rules</a:t>
            </a:r>
          </a:p>
          <a:p>
            <a:pPr marL="914400" lvl="1" indent="-457200">
              <a:lnSpc>
                <a:spcPct val="100000"/>
              </a:lnSpc>
            </a:pPr>
            <a:r>
              <a:rPr lang="en-US" dirty="0">
                <a:ea typeface="Lato" panose="020F0502020204030203" pitchFamily="34" charset="0"/>
                <a:cs typeface="Lato" panose="020F0502020204030203" pitchFamily="34" charset="0"/>
              </a:rPr>
              <a:t>When our rules are bad, we should change them</a:t>
            </a:r>
          </a:p>
          <a:p>
            <a:pPr marL="914400" lvl="1" indent="-457200">
              <a:lnSpc>
                <a:spcPct val="100000"/>
              </a:lnSpc>
            </a:pPr>
            <a:r>
              <a:rPr lang="en-US" dirty="0">
                <a:ea typeface="Lato" panose="020F0502020204030203" pitchFamily="34" charset="0"/>
                <a:cs typeface="Lato" panose="020F0502020204030203" pitchFamily="34" charset="0"/>
              </a:rPr>
              <a:t>When we miss, we should follow the prescribed remedy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>
                <a:ea typeface="Lato" panose="020F0502020204030203" pitchFamily="34" charset="0"/>
                <a:cs typeface="Lato" panose="020F0502020204030203" pitchFamily="34" charset="0"/>
              </a:rPr>
              <a:t>Revocation without replacement is bad for relying parties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>
                <a:ea typeface="Lato" panose="020F0502020204030203" pitchFamily="34" charset="0"/>
                <a:cs typeface="Lato" panose="020F0502020204030203" pitchFamily="34" charset="0"/>
              </a:rPr>
              <a:t>Today’s remedy for misissuance:</a:t>
            </a:r>
          </a:p>
          <a:p>
            <a:pPr marL="914400" lvl="1" indent="-457200">
              <a:lnSpc>
                <a:spcPct val="100000"/>
              </a:lnSpc>
            </a:pPr>
            <a:r>
              <a:rPr lang="en-US" dirty="0">
                <a:ea typeface="Lato" panose="020F0502020204030203" pitchFamily="34" charset="0"/>
                <a:cs typeface="Lato" panose="020F0502020204030203" pitchFamily="34" charset="0"/>
              </a:rPr>
              <a:t>Bug reporting</a:t>
            </a:r>
          </a:p>
          <a:p>
            <a:pPr marL="914400" lvl="1" indent="-457200">
              <a:lnSpc>
                <a:spcPct val="100000"/>
              </a:lnSpc>
            </a:pPr>
            <a:r>
              <a:rPr lang="en-US" dirty="0">
                <a:ea typeface="Lato" panose="020F0502020204030203" pitchFamily="34" charset="0"/>
                <a:cs typeface="Lato" panose="020F0502020204030203" pitchFamily="34" charset="0"/>
              </a:rPr>
              <a:t>Revocation of misissued certificates</a:t>
            </a:r>
          </a:p>
          <a:p>
            <a:pPr marL="320040" indent="-457200"/>
            <a:r>
              <a:rPr lang="en-US" dirty="0">
                <a:ea typeface="Lato" panose="020F0502020204030203" pitchFamily="34" charset="0"/>
                <a:cs typeface="Lato" panose="020F0502020204030203" pitchFamily="34" charset="0"/>
              </a:rPr>
              <a:t>We are not asking for this to change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C290168D-915F-94CA-4A7E-5C80FA98E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76540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Some basic beliefs</a:t>
            </a:r>
          </a:p>
        </p:txBody>
      </p:sp>
    </p:spTree>
    <p:extLst>
      <p:ext uri="{BB962C8B-B14F-4D97-AF65-F5344CB8AC3E}">
        <p14:creationId xmlns:p14="http://schemas.microsoft.com/office/powerpoint/2010/main" val="138138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C5AEA-C0B4-9DB3-85E9-F7E3552E1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BB92835-B56F-F594-3E9F-80C41A9FBAA1}"/>
              </a:ext>
            </a:extLst>
          </p:cNvPr>
          <p:cNvSpPr txBox="1">
            <a:spLocks/>
          </p:cNvSpPr>
          <p:nvPr/>
        </p:nvSpPr>
        <p:spPr>
          <a:xfrm>
            <a:off x="838200" y="1743245"/>
            <a:ext cx="10101649" cy="43513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D53A5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53A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53A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53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indent="-457200"/>
            <a:r>
              <a:rPr lang="en-US" dirty="0">
                <a:ea typeface="Lato"/>
                <a:cs typeface="Lato"/>
              </a:rPr>
              <a:t>Establish a set of criteria requiring revocation within 15 days</a:t>
            </a:r>
          </a:p>
          <a:p>
            <a:pPr marL="914400" lvl="1" indent="-457200">
              <a:lnSpc>
                <a:spcPct val="100000"/>
              </a:lnSpc>
            </a:pPr>
            <a:r>
              <a:rPr lang="en-US" dirty="0">
                <a:ea typeface="Lato" panose="020F0502020204030203" pitchFamily="34" charset="0"/>
                <a:cs typeface="Lato" panose="020F0502020204030203" pitchFamily="34" charset="0"/>
              </a:rPr>
              <a:t>We will get into these criteria on the next 2 slides</a:t>
            </a:r>
          </a:p>
          <a:p>
            <a:pPr marL="320040" indent="-457200"/>
            <a:r>
              <a:rPr lang="en-US" dirty="0">
                <a:ea typeface="Lato"/>
                <a:cs typeface="Lato"/>
              </a:rPr>
              <a:t>1-day and 5-day revocation reasons will still exist</a:t>
            </a:r>
          </a:p>
          <a:p>
            <a:pPr marL="320040" indent="-457200"/>
            <a:r>
              <a:rPr lang="en-US" dirty="0">
                <a:ea typeface="Lato"/>
                <a:cs typeface="Lato"/>
              </a:rPr>
              <a:t>These are still misissuance events</a:t>
            </a:r>
          </a:p>
          <a:p>
            <a:pPr marL="914400" lvl="1" indent="-457200">
              <a:lnSpc>
                <a:spcPct val="100000"/>
              </a:lnSpc>
            </a:pPr>
            <a:r>
              <a:rPr lang="en-US" dirty="0">
                <a:ea typeface="Lato" panose="020F0502020204030203" pitchFamily="34" charset="0"/>
                <a:cs typeface="Lato" panose="020F0502020204030203" pitchFamily="34" charset="0"/>
              </a:rPr>
              <a:t>The CA must perform revocation according to the BRs</a:t>
            </a:r>
          </a:p>
          <a:p>
            <a:pPr marL="914400" lvl="1" indent="-457200">
              <a:lnSpc>
                <a:spcPct val="100000"/>
              </a:lnSpc>
            </a:pPr>
            <a:r>
              <a:rPr lang="en-US" dirty="0">
                <a:ea typeface="Lato" panose="020F0502020204030203" pitchFamily="34" charset="0"/>
                <a:cs typeface="Lato" panose="020F0502020204030203" pitchFamily="34" charset="0"/>
              </a:rPr>
              <a:t>The CA must report a bug and follow all established procedures</a:t>
            </a:r>
          </a:p>
          <a:p>
            <a:pPr marL="914400" lvl="1" indent="-457200">
              <a:lnSpc>
                <a:spcPct val="100000"/>
              </a:lnSpc>
            </a:pPr>
            <a:r>
              <a:rPr lang="en-US" dirty="0">
                <a:ea typeface="Lato" panose="020F0502020204030203" pitchFamily="34" charset="0"/>
                <a:cs typeface="Lato" panose="020F0502020204030203" pitchFamily="34" charset="0"/>
              </a:rPr>
              <a:t>There is no CA discretion, appeals process, etc.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>
                <a:ea typeface="Lato" panose="020F0502020204030203" pitchFamily="34" charset="0"/>
                <a:cs typeface="Lato" panose="020F0502020204030203" pitchFamily="34" charset="0"/>
              </a:rPr>
              <a:t>15-day revocation is available ONLY if there is no flaw in the certificate or issuance that demands a shorter revocation period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A965A663-1819-7889-ACE8-E3C68251D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76540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The suggestion</a:t>
            </a:r>
          </a:p>
        </p:txBody>
      </p:sp>
    </p:spTree>
    <p:extLst>
      <p:ext uri="{BB962C8B-B14F-4D97-AF65-F5344CB8AC3E}">
        <p14:creationId xmlns:p14="http://schemas.microsoft.com/office/powerpoint/2010/main" val="244913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5B5F2-528E-162F-7715-54768F162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5B43BE50-443B-4C22-21E7-9A729D2FDF64}"/>
              </a:ext>
            </a:extLst>
          </p:cNvPr>
          <p:cNvSpPr txBox="1">
            <a:spLocks/>
          </p:cNvSpPr>
          <p:nvPr/>
        </p:nvSpPr>
        <p:spPr>
          <a:xfrm>
            <a:off x="838200" y="1743245"/>
            <a:ext cx="10101649" cy="43513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D53A5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53A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53A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53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indent="-457200"/>
            <a:r>
              <a:rPr lang="en-US" dirty="0">
                <a:ea typeface="Lato"/>
                <a:cs typeface="Lato"/>
              </a:rPr>
              <a:t>No compromise to security</a:t>
            </a:r>
          </a:p>
          <a:p>
            <a:pPr marL="320040" indent="-457200"/>
            <a:r>
              <a:rPr lang="en-US" dirty="0">
                <a:ea typeface="Lato"/>
                <a:cs typeface="Lato"/>
              </a:rPr>
              <a:t>No compromise to interoperability</a:t>
            </a:r>
          </a:p>
          <a:p>
            <a:pPr marL="320040" indent="-457200"/>
            <a:r>
              <a:rPr lang="en-US" dirty="0">
                <a:ea typeface="Lato"/>
                <a:cs typeface="Lato"/>
              </a:rPr>
              <a:t>No compromise to definitive identity</a:t>
            </a:r>
          </a:p>
          <a:p>
            <a:pPr marL="320040" indent="-457200"/>
            <a:r>
              <a:rPr lang="en-US" dirty="0">
                <a:ea typeface="Lato"/>
                <a:cs typeface="Lato"/>
              </a:rPr>
              <a:t>Objective</a:t>
            </a:r>
            <a:endParaRPr lang="en-US" dirty="0"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39533A6-CD58-2456-CADA-98BFE3E39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76540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Criteria for a 15-day revocation</a:t>
            </a:r>
          </a:p>
        </p:txBody>
      </p:sp>
    </p:spTree>
    <p:extLst>
      <p:ext uri="{BB962C8B-B14F-4D97-AF65-F5344CB8AC3E}">
        <p14:creationId xmlns:p14="http://schemas.microsoft.com/office/powerpoint/2010/main" val="192415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A64C5-393E-67FF-8482-77DBE767E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FE3E180E-3DF3-854F-3F93-C533F9754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Candidates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9DCD00-3F74-FF88-735A-32C6FAC85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2361" y="1825625"/>
            <a:ext cx="5181600" cy="4351338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en-US" dirty="0">
                <a:ea typeface="Lato"/>
                <a:cs typeface="Lato"/>
              </a:rPr>
              <a:t>Punctuation and spacing errors</a:t>
            </a:r>
          </a:p>
          <a:p>
            <a:pPr marL="457200" indent="-457200"/>
            <a:r>
              <a:rPr lang="en-US" dirty="0">
                <a:ea typeface="Lato"/>
                <a:cs typeface="Lato"/>
              </a:rPr>
              <a:t>Capitalization errors</a:t>
            </a:r>
          </a:p>
          <a:p>
            <a:pPr marL="457200" indent="-457200"/>
            <a:r>
              <a:rPr lang="en-US" dirty="0">
                <a:ea typeface="Lato"/>
                <a:cs typeface="Lato"/>
              </a:rPr>
              <a:t>Substitution between abbreviations and full words</a:t>
            </a:r>
          </a:p>
          <a:p>
            <a:pPr marL="457200" indent="-457200"/>
            <a:r>
              <a:rPr lang="en-US" dirty="0">
                <a:ea typeface="Lato"/>
                <a:cs typeface="Lato"/>
              </a:rPr>
              <a:t>Substitution between numerals and spelled-out numbers</a:t>
            </a:r>
          </a:p>
          <a:p>
            <a:pPr marL="457200" indent="-457200"/>
            <a:r>
              <a:rPr lang="en-US" dirty="0"/>
              <a:t>Substitution of ASCII for extended characters</a:t>
            </a:r>
          </a:p>
          <a:p>
            <a:pPr marL="457200" indent="-457200"/>
            <a:r>
              <a:rPr lang="en-US" dirty="0">
                <a:ea typeface="Lato"/>
                <a:cs typeface="Lato"/>
              </a:rPr>
              <a:t>Additional non-permitted fields included (when accurate)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10CA2-6B62-B4C7-329A-CF709548B0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457200" indent="-457200"/>
            <a:r>
              <a:rPr lang="en-US" dirty="0">
                <a:ea typeface="Lato"/>
                <a:cs typeface="Lato"/>
              </a:rPr>
              <a:t>Basic constraints not marked as critical</a:t>
            </a:r>
          </a:p>
          <a:p>
            <a:pPr marL="457200" indent="-457200"/>
            <a:r>
              <a:rPr lang="en-US" dirty="0">
                <a:ea typeface="Lato"/>
                <a:cs typeface="Lato"/>
              </a:rPr>
              <a:t>Encoding errors</a:t>
            </a:r>
          </a:p>
          <a:p>
            <a:pPr marL="457200" indent="-457200"/>
            <a:r>
              <a:rPr lang="en-US" dirty="0">
                <a:ea typeface="Lato"/>
                <a:cs typeface="Lato"/>
              </a:rPr>
              <a:t>Fields included in the wrong order</a:t>
            </a:r>
          </a:p>
          <a:p>
            <a:pPr marL="457200" indent="-457200"/>
            <a:r>
              <a:rPr lang="en-US" dirty="0">
                <a:ea typeface="Lato"/>
                <a:cs typeface="Lato"/>
              </a:rPr>
              <a:t>Obvious typos or spelling errors</a:t>
            </a:r>
          </a:p>
          <a:p>
            <a:pPr marL="457200" indent="-457200"/>
            <a:r>
              <a:rPr lang="en-US" dirty="0">
                <a:ea typeface="Lato"/>
                <a:cs typeface="Lato"/>
              </a:rPr>
              <a:t>Misalignment with CPS </a:t>
            </a:r>
            <a:r>
              <a:rPr lang="en-US">
                <a:ea typeface="Lato"/>
                <a:cs typeface="Lato"/>
              </a:rPr>
              <a:t>where issuance is </a:t>
            </a:r>
            <a:r>
              <a:rPr lang="en-US" dirty="0">
                <a:ea typeface="Lato"/>
                <a:cs typeface="Lato"/>
              </a:rPr>
              <a:t>otherwise compliant</a:t>
            </a:r>
            <a:endParaRPr lang="en-US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84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3653</TotalTime>
  <Words>232</Words>
  <Application>Microsoft Office PowerPoint</Application>
  <PresentationFormat>Widescreen</PresentationFormat>
  <Paragraphs>41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Reforming Revocation Timelines</vt:lpstr>
      <vt:lpstr>Some basic beliefs</vt:lpstr>
      <vt:lpstr>The suggestion</vt:lpstr>
      <vt:lpstr>Criteria for a 15-day revocation</vt:lpstr>
      <vt:lpstr>Candidates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Yiannoula Katerina Hadjitasou</dc:creator>
  <cp:lastModifiedBy>Tim Callan</cp:lastModifiedBy>
  <cp:revision>10</cp:revision>
  <dcterms:created xsi:type="dcterms:W3CDTF">2023-08-11T07:05:51Z</dcterms:created>
  <dcterms:modified xsi:type="dcterms:W3CDTF">2024-03-06T12:21:59Z</dcterms:modified>
</cp:coreProperties>
</file>