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372" r:id="rId2"/>
    <p:sldId id="383" r:id="rId3"/>
    <p:sldId id="374" r:id="rId4"/>
    <p:sldId id="375" r:id="rId5"/>
    <p:sldId id="369" r:id="rId6"/>
    <p:sldId id="376" r:id="rId7"/>
    <p:sldId id="371" r:id="rId8"/>
    <p:sldId id="377" r:id="rId9"/>
    <p:sldId id="378" r:id="rId10"/>
    <p:sldId id="379" r:id="rId11"/>
    <p:sldId id="363" r:id="rId12"/>
    <p:sldId id="368" r:id="rId13"/>
    <p:sldId id="380" r:id="rId14"/>
    <p:sldId id="381" r:id="rId15"/>
    <p:sldId id="382" r:id="rId16"/>
    <p:sldId id="385" r:id="rId17"/>
    <p:sldId id="384" r:id="rId1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FFFF"/>
    <a:srgbClr val="E3E3E3"/>
    <a:srgbClr val="FFCCCC"/>
    <a:srgbClr val="FF9999"/>
    <a:srgbClr val="FF6666"/>
    <a:srgbClr val="FFCC99"/>
    <a:srgbClr val="990033"/>
    <a:srgbClr val="CC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886" autoAdjust="0"/>
  </p:normalViewPr>
  <p:slideViewPr>
    <p:cSldViewPr snapToGrid="0" snapToObjects="1">
      <p:cViewPr>
        <p:scale>
          <a:sx n="100" d="100"/>
          <a:sy n="100" d="100"/>
        </p:scale>
        <p:origin x="-1376" y="-8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FB68B-D66B-9444-B461-477B6A059044}" type="datetimeFigureOut">
              <a:rPr lang="en-US" smtClean="0"/>
              <a:t>12/7/17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968AC-88FB-6444-A577-2A46DEF88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73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7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1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5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7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12/7/17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12/7/17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1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12/7/17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6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12/7/17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0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12/7/17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12/7/17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4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C6D34-3767-BE48-B667-4823EE65C720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6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1691" y="1942426"/>
            <a:ext cx="719139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TN Proof-of-Possession Solution Overview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616077" y="2527202"/>
            <a:ext cx="3832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Chris Wendt, David Hancock (Comcast)</a:t>
            </a:r>
          </a:p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Dec 7, 2017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346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TN-PoP Solution Overview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800" u="sng" dirty="0" smtClean="0"/>
              <a:t>At service startup time:</a:t>
            </a:r>
          </a:p>
          <a:p>
            <a:pPr lvl="0">
              <a:buFont typeface="+mj-lt"/>
              <a:buAutoNum type="arabicParenR"/>
            </a:pPr>
            <a:r>
              <a:rPr lang="en-US" sz="1600" dirty="0" smtClean="0"/>
              <a:t>TN Provider delegates a subset of its TNs to Customer AF </a:t>
            </a:r>
          </a:p>
          <a:p>
            <a:pPr lvl="0">
              <a:buFont typeface="+mj-lt"/>
              <a:buAutoNum type="arabicParenR"/>
            </a:pPr>
            <a:r>
              <a:rPr lang="en-US" sz="1600" dirty="0" smtClean="0"/>
              <a:t>TN Provider delivers PoP certificate with scope that covers delegated TNs to Customer AF</a:t>
            </a:r>
          </a:p>
          <a:p>
            <a:pPr lvl="3">
              <a:buFont typeface="+mj-lt"/>
              <a:buAutoNum type="arabicParenR"/>
            </a:pPr>
            <a:endParaRPr lang="en-US" sz="400" dirty="0" smtClean="0"/>
          </a:p>
          <a:p>
            <a:pPr marL="0" lvl="0" indent="0">
              <a:buNone/>
            </a:pPr>
            <a:r>
              <a:rPr lang="en-US" sz="1000" dirty="0"/>
              <a:t>	</a:t>
            </a:r>
            <a:r>
              <a:rPr lang="en-US" sz="1000" dirty="0" smtClean="0"/>
              <a:t>		</a:t>
            </a:r>
          </a:p>
          <a:p>
            <a:pPr marL="0" lvl="0" indent="0">
              <a:buNone/>
            </a:pPr>
            <a:r>
              <a:rPr lang="en-US" sz="1800" u="sng" dirty="0" smtClean="0"/>
              <a:t>At call origination time:</a:t>
            </a:r>
          </a:p>
          <a:p>
            <a:pPr marL="400050">
              <a:buFont typeface="+mj-lt"/>
              <a:buAutoNum type="arabicParenR" startAt="3"/>
            </a:pPr>
            <a:r>
              <a:rPr lang="en-US" sz="1600" dirty="0" smtClean="0"/>
              <a:t>Customer AF uses PoP certificate to provide PoP authentication service with full attestation for calling TN</a:t>
            </a:r>
          </a:p>
          <a:p>
            <a:pPr marL="400050">
              <a:buFont typeface="+mj-lt"/>
              <a:buAutoNum type="arabicParenR" startAt="3"/>
            </a:pPr>
            <a:r>
              <a:rPr lang="en-US" sz="1600" dirty="0" smtClean="0"/>
              <a:t>Identity header containing PoP PASSporT token is carried end-to-end in INVITE request from Customer AF to terminating network</a:t>
            </a:r>
          </a:p>
          <a:p>
            <a:pPr marL="400050">
              <a:buFont typeface="+mj-lt"/>
              <a:buAutoNum type="arabicParenR" startAt="3"/>
            </a:pPr>
            <a:r>
              <a:rPr lang="en-US" sz="1600" dirty="0" smtClean="0"/>
              <a:t>Terminating SP performs PoP verification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4280630" y="4954191"/>
            <a:ext cx="367570" cy="1964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/>
          <a:lstStyle/>
          <a:p>
            <a:fld id="{86CB4B4D-7CA3-9044-876B-883B54F8677D}" type="slidenum">
              <a:rPr sz="1200"/>
              <a:t>10</a:t>
            </a:fld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2521014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78119" y="534762"/>
            <a:ext cx="3211941" cy="670242"/>
          </a:xfrm>
          <a:prstGeom prst="roundRect">
            <a:avLst/>
          </a:prstGeom>
          <a:solidFill>
            <a:schemeClr val="bg1">
              <a:lumMod val="85000"/>
              <a:alpha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spcCol="0" rtlCol="0" anchor="t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STI-CA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77900" y="1892205"/>
            <a:ext cx="3312160" cy="890270"/>
          </a:xfrm>
          <a:prstGeom prst="roundRect">
            <a:avLst/>
          </a:prstGeom>
          <a:solidFill>
            <a:schemeClr val="bg1">
              <a:lumMod val="85000"/>
              <a:alpha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spcCol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Telephone Number Provider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77900" y="3773898"/>
            <a:ext cx="3312160" cy="1369602"/>
          </a:xfrm>
          <a:prstGeom prst="roundRect">
            <a:avLst/>
          </a:prstGeom>
          <a:solidFill>
            <a:schemeClr val="bg1">
              <a:lumMod val="85000"/>
              <a:alpha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spcCol="0"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>
            <a:endCxn id="30" idx="2"/>
          </p:cNvCxnSpPr>
          <p:nvPr/>
        </p:nvCxnSpPr>
        <p:spPr>
          <a:xfrm flipV="1">
            <a:off x="1298833" y="2780662"/>
            <a:ext cx="0" cy="993236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48" idx="2"/>
          </p:cNvCxnSpPr>
          <p:nvPr/>
        </p:nvCxnSpPr>
        <p:spPr>
          <a:xfrm flipV="1">
            <a:off x="3881239" y="2780662"/>
            <a:ext cx="0" cy="993236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1000" y="3397751"/>
            <a:ext cx="1219198" cy="276999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r>
              <a:rPr lang="en-US" sz="1200" dirty="0" smtClean="0"/>
              <a:t>) Delegate TNs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043958" y="3378653"/>
            <a:ext cx="1783927" cy="276999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6</a:t>
            </a:r>
            <a:r>
              <a:rPr lang="en-US" sz="1200" dirty="0" smtClean="0"/>
              <a:t>) Deliver PoP certificate  </a:t>
            </a:r>
            <a:endParaRPr lang="en-US" sz="12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910198" y="1205004"/>
            <a:ext cx="0" cy="687201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78119" y="1422174"/>
            <a:ext cx="1898541" cy="276999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3) Request PoP certificate 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2722661" y="4322646"/>
            <a:ext cx="1070160" cy="181970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PoP certificate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25842" y="946639"/>
            <a:ext cx="1375939" cy="181970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STI CA certificate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04050" y="3773898"/>
            <a:ext cx="2385012" cy="12772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smtClean="0"/>
              <a:t>PoP Certificate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/>
              <a:t>Issuer: STI-CA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solidFill>
                  <a:srgbClr val="000000"/>
                </a:solidFill>
              </a:rPr>
              <a:t>TNAuthList</a:t>
            </a:r>
          </a:p>
          <a:p>
            <a:pPr marL="356616" lvl="1" indent="-171450">
              <a:buFont typeface="Arial"/>
              <a:buChar char="•"/>
            </a:pPr>
            <a:r>
              <a:rPr lang="en-US" sz="1100" dirty="0" smtClean="0">
                <a:solidFill>
                  <a:srgbClr val="000000"/>
                </a:solidFill>
              </a:rPr>
              <a:t>TN Provider SPC</a:t>
            </a:r>
          </a:p>
          <a:p>
            <a:pPr marL="356616" lvl="1" indent="-171450">
              <a:buFont typeface="Arial"/>
              <a:buChar char="•"/>
            </a:pPr>
            <a:r>
              <a:rPr lang="en-US" sz="1100" dirty="0" smtClean="0">
                <a:solidFill>
                  <a:srgbClr val="000000"/>
                </a:solidFill>
              </a:rPr>
              <a:t>TNs delegated from TN Provider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/>
              <a:t>Customer AF public key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/>
              <a:t>Signature</a:t>
            </a:r>
            <a:endParaRPr lang="en-US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4873570" y="647566"/>
            <a:ext cx="1482691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STI-CA Root Certificate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/>
              <a:t>Issuer: STI-CA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/>
              <a:t>STI-CA public key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/>
              <a:t>Signature</a:t>
            </a:r>
            <a:endParaRPr lang="en-US" sz="1100" dirty="0"/>
          </a:p>
        </p:txBody>
      </p:sp>
      <p:cxnSp>
        <p:nvCxnSpPr>
          <p:cNvPr id="18" name="Straight Arrow Connector 94"/>
          <p:cNvCxnSpPr>
            <a:stCxn id="17" idx="1"/>
            <a:endCxn id="14" idx="3"/>
          </p:cNvCxnSpPr>
          <p:nvPr/>
        </p:nvCxnSpPr>
        <p:spPr>
          <a:xfrm flipH="1">
            <a:off x="3301781" y="1032287"/>
            <a:ext cx="1571789" cy="5337"/>
          </a:xfrm>
          <a:prstGeom prst="straightConnector1">
            <a:avLst/>
          </a:prstGeom>
          <a:ln>
            <a:solidFill>
              <a:schemeClr val="tx1"/>
            </a:solidFill>
            <a:tailEnd type="oval" w="med" len="med"/>
          </a:ln>
        </p:spPr>
      </p:cxnSp>
      <p:cxnSp>
        <p:nvCxnSpPr>
          <p:cNvPr id="19" name="Straight Arrow Connector 101"/>
          <p:cNvCxnSpPr>
            <a:stCxn id="20" idx="6"/>
            <a:endCxn id="17" idx="3"/>
          </p:cNvCxnSpPr>
          <p:nvPr/>
        </p:nvCxnSpPr>
        <p:spPr>
          <a:xfrm flipV="1">
            <a:off x="6088990" y="1032287"/>
            <a:ext cx="267271" cy="3038951"/>
          </a:xfrm>
          <a:prstGeom prst="bentConnector3">
            <a:avLst>
              <a:gd name="adj1" fmla="val 349873"/>
            </a:avLst>
          </a:prstGeom>
          <a:ln>
            <a:solidFill>
              <a:srgbClr val="800000"/>
            </a:solidFill>
            <a:prstDash val="sysDash"/>
            <a:tailEnd type="triangle" w="med" len="lg"/>
          </a:ln>
        </p:spPr>
      </p:cxnSp>
      <p:sp>
        <p:nvSpPr>
          <p:cNvPr id="20" name="Oval 19"/>
          <p:cNvSpPr/>
          <p:nvPr/>
        </p:nvSpPr>
        <p:spPr>
          <a:xfrm>
            <a:off x="5089924" y="3970541"/>
            <a:ext cx="999066" cy="201394"/>
          </a:xfrm>
          <a:prstGeom prst="ellipse">
            <a:avLst/>
          </a:prstGeom>
          <a:noFill/>
          <a:ln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94"/>
          <p:cNvCxnSpPr>
            <a:stCxn id="16" idx="1"/>
            <a:endCxn id="13" idx="3"/>
          </p:cNvCxnSpPr>
          <p:nvPr/>
        </p:nvCxnSpPr>
        <p:spPr>
          <a:xfrm rot="10800000" flipV="1">
            <a:off x="3792822" y="4412535"/>
            <a:ext cx="1111229" cy="109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oval" w="med" len="med"/>
          </a:ln>
        </p:spPr>
      </p:cxnSp>
      <p:sp>
        <p:nvSpPr>
          <p:cNvPr id="30" name="TextBox 29"/>
          <p:cNvSpPr txBox="1"/>
          <p:nvPr/>
        </p:nvSpPr>
        <p:spPr>
          <a:xfrm>
            <a:off x="1206500" y="241133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206500" y="394304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3" idx="2"/>
            <a:endCxn id="4" idx="0"/>
          </p:cNvCxnSpPr>
          <p:nvPr/>
        </p:nvCxnSpPr>
        <p:spPr>
          <a:xfrm>
            <a:off x="2633980" y="2782475"/>
            <a:ext cx="0" cy="991423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726253" y="2924513"/>
            <a:ext cx="1783927" cy="461665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  <a:r>
              <a:rPr lang="en-US" sz="1200" dirty="0" smtClean="0"/>
              <a:t>) Request PoP certificate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for delegated TNs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3788906" y="241133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788906" y="39532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 rot="16200000">
            <a:off x="6321580" y="2595051"/>
            <a:ext cx="1152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Certificate path</a:t>
            </a:r>
            <a:endParaRPr lang="en-US" sz="1200" dirty="0"/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3510180" y="1205004"/>
            <a:ext cx="5603" cy="687201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004288" y="1418433"/>
            <a:ext cx="1898541" cy="276999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4</a:t>
            </a:r>
            <a:r>
              <a:rPr lang="en-US" sz="1200" dirty="0" smtClean="0"/>
              <a:t>) Deliver PoP certificate </a:t>
            </a:r>
            <a:endParaRPr lang="en-US" sz="1200" dirty="0"/>
          </a:p>
        </p:txBody>
      </p:sp>
      <p:sp>
        <p:nvSpPr>
          <p:cNvPr id="57" name="Rectangle 56"/>
          <p:cNvSpPr/>
          <p:nvPr/>
        </p:nvSpPr>
        <p:spPr>
          <a:xfrm>
            <a:off x="1078119" y="4076445"/>
            <a:ext cx="1290874" cy="4102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1) Generate public/private key pair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88948" y="3732957"/>
            <a:ext cx="24382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Customer Application </a:t>
            </a:r>
            <a:r>
              <a:rPr lang="en-US" sz="1400" dirty="0" smtClean="0"/>
              <a:t>Function</a:t>
            </a:r>
            <a:endParaRPr lang="en-US" sz="1400" dirty="0"/>
          </a:p>
        </p:txBody>
      </p:sp>
      <p:sp>
        <p:nvSpPr>
          <p:cNvPr id="59" name="Rectangle 58"/>
          <p:cNvSpPr/>
          <p:nvPr/>
        </p:nvSpPr>
        <p:spPr>
          <a:xfrm>
            <a:off x="4170919" y="2432614"/>
            <a:ext cx="1468357" cy="262723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STI-CR</a:t>
            </a:r>
          </a:p>
        </p:txBody>
      </p:sp>
      <p:cxnSp>
        <p:nvCxnSpPr>
          <p:cNvPr id="32" name="Straight Arrow Connector 94"/>
          <p:cNvCxnSpPr>
            <a:stCxn id="59" idx="0"/>
            <a:endCxn id="24" idx="3"/>
          </p:cNvCxnSpPr>
          <p:nvPr/>
        </p:nvCxnSpPr>
        <p:spPr>
          <a:xfrm rot="16200000" flipV="1">
            <a:off x="4447047" y="1974563"/>
            <a:ext cx="298205" cy="617898"/>
          </a:xfrm>
          <a:prstGeom prst="bentConnector2">
            <a:avLst/>
          </a:prstGeom>
          <a:ln w="9525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02534" y="194974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4793249" y="2172605"/>
            <a:ext cx="219618" cy="13716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4375525" y="2079517"/>
            <a:ext cx="1292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</a:t>
            </a:r>
            <a:r>
              <a:rPr lang="en-US" sz="1200" dirty="0" smtClean="0"/>
              <a:t>) Store PoP cert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289284" y="4671503"/>
            <a:ext cx="872604" cy="4060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SKS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Private key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>
            <a:stCxn id="40" idx="0"/>
            <a:endCxn id="57" idx="2"/>
          </p:cNvCxnSpPr>
          <p:nvPr/>
        </p:nvCxnSpPr>
        <p:spPr>
          <a:xfrm flipH="1" flipV="1">
            <a:off x="1723556" y="4486740"/>
            <a:ext cx="2030" cy="184763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987953" y="57296"/>
            <a:ext cx="3903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PoP Certificate Management Procedure</a:t>
            </a:r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4840584" y="4325078"/>
            <a:ext cx="2588915" cy="359124"/>
          </a:xfrm>
          <a:prstGeom prst="ellipse">
            <a:avLst/>
          </a:prstGeom>
          <a:noFill/>
          <a:ln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101"/>
          <p:cNvCxnSpPr>
            <a:stCxn id="61" idx="6"/>
            <a:endCxn id="65" idx="1"/>
          </p:cNvCxnSpPr>
          <p:nvPr/>
        </p:nvCxnSpPr>
        <p:spPr>
          <a:xfrm flipV="1">
            <a:off x="7429499" y="4496080"/>
            <a:ext cx="358837" cy="8560"/>
          </a:xfrm>
          <a:prstGeom prst="straightConnector1">
            <a:avLst/>
          </a:prstGeom>
          <a:ln>
            <a:solidFill>
              <a:srgbClr val="800000"/>
            </a:solidFill>
            <a:prstDash val="sysDash"/>
            <a:tailEnd type="triangle" w="med" len="lg"/>
          </a:ln>
        </p:spPr>
      </p:cxnSp>
      <p:sp>
        <p:nvSpPr>
          <p:cNvPr id="65" name="TextBox 64"/>
          <p:cNvSpPr txBox="1"/>
          <p:nvPr/>
        </p:nvSpPr>
        <p:spPr>
          <a:xfrm>
            <a:off x="7788336" y="4265247"/>
            <a:ext cx="1304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800000"/>
                </a:solidFill>
              </a:rPr>
              <a:t>C</a:t>
            </a:r>
            <a:r>
              <a:rPr lang="en-US" sz="1200" dirty="0" smtClean="0">
                <a:solidFill>
                  <a:srgbClr val="800000"/>
                </a:solidFill>
              </a:rPr>
              <a:t>ertificate scope at TN level</a:t>
            </a:r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4280630" y="4941491"/>
            <a:ext cx="367570" cy="1964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/>
          <a:lstStyle/>
          <a:p>
            <a:fld id="{86CB4B4D-7CA3-9044-876B-883B54F8677D}" type="slidenum">
              <a:rPr sz="1200"/>
              <a:t>11</a:t>
            </a:fld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228258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/>
          <p:cNvSpPr txBox="1"/>
          <p:nvPr/>
        </p:nvSpPr>
        <p:spPr>
          <a:xfrm>
            <a:off x="5561359" y="2025980"/>
            <a:ext cx="1531344" cy="707630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wrap="square" tIns="9144" bIns="9144" rtlCol="0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200"/>
              </a:spcBef>
              <a:defRPr sz="1100">
                <a:solidFill>
                  <a:srgbClr val="000000"/>
                </a:solidFill>
                <a:latin typeface="+mj-lt"/>
                <a:cs typeface="Times"/>
              </a:defRPr>
            </a:lvl1pPr>
          </a:lstStyle>
          <a:p>
            <a:r>
              <a:rPr lang="en-US" dirty="0" smtClean="0"/>
              <a:t>PAI: TN-a;  </a:t>
            </a:r>
            <a:r>
              <a:rPr lang="en-US" dirty="0"/>
              <a:t>To</a:t>
            </a:r>
            <a:r>
              <a:rPr lang="en-US" dirty="0" smtClean="0"/>
              <a:t>: TN-x</a:t>
            </a:r>
          </a:p>
          <a:p>
            <a:r>
              <a:rPr lang="en-US" dirty="0" smtClean="0"/>
              <a:t>Identity: </a:t>
            </a:r>
          </a:p>
          <a:p>
            <a:r>
              <a:rPr lang="en-US" dirty="0"/>
              <a:t> </a:t>
            </a:r>
            <a:r>
              <a:rPr lang="en-US" dirty="0" smtClean="0"/>
              <a:t>  PoP Passport token,</a:t>
            </a:r>
          </a:p>
          <a:p>
            <a:r>
              <a:rPr lang="en-US" dirty="0"/>
              <a:t> </a:t>
            </a:r>
            <a:r>
              <a:rPr lang="en-US" dirty="0" smtClean="0"/>
              <a:t>  PoP cert URL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3362590" y="342879"/>
            <a:ext cx="1508700" cy="917626"/>
          </a:xfrm>
          <a:prstGeom prst="roundRect">
            <a:avLst/>
          </a:prstGeom>
          <a:solidFill>
            <a:schemeClr val="bg1">
              <a:lumMod val="85000"/>
              <a:alpha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spcCol="0" rtlCol="0" anchor="t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337505" y="3690233"/>
            <a:ext cx="2884542" cy="1376380"/>
          </a:xfrm>
          <a:prstGeom prst="roundRect">
            <a:avLst/>
          </a:prstGeom>
          <a:solidFill>
            <a:schemeClr val="bg1">
              <a:lumMod val="85000"/>
              <a:alpha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spcCol="0"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521534" y="40380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513334" y="4758836"/>
            <a:ext cx="24604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Customer Application </a:t>
            </a:r>
            <a:r>
              <a:rPr lang="en-US" sz="1400" dirty="0" smtClean="0"/>
              <a:t>Function</a:t>
            </a:r>
            <a:endParaRPr lang="en-US" sz="1400" dirty="0"/>
          </a:p>
        </p:txBody>
      </p:sp>
      <p:sp>
        <p:nvSpPr>
          <p:cNvPr id="59" name="Rectangle 58"/>
          <p:cNvSpPr/>
          <p:nvPr/>
        </p:nvSpPr>
        <p:spPr>
          <a:xfrm>
            <a:off x="3501222" y="722644"/>
            <a:ext cx="1231951" cy="457200"/>
          </a:xfrm>
          <a:prstGeom prst="rect">
            <a:avLst/>
          </a:prstGeom>
          <a:solidFill>
            <a:srgbClr val="FFFFCC">
              <a:alpha val="85000"/>
            </a:srgb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STI-CR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589239" y="945747"/>
            <a:ext cx="1070160" cy="181970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PoP certificate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353352" y="1403745"/>
            <a:ext cx="1463149" cy="918756"/>
          </a:xfrm>
          <a:prstGeom prst="roundRect">
            <a:avLst/>
          </a:prstGeom>
          <a:solidFill>
            <a:schemeClr val="bg1">
              <a:lumMod val="85000"/>
              <a:alpha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spcCol="0" rtlCol="0" anchor="t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286964" y="448646"/>
            <a:ext cx="1402081" cy="1873855"/>
          </a:xfrm>
          <a:prstGeom prst="roundRect">
            <a:avLst/>
          </a:prstGeom>
          <a:solidFill>
            <a:schemeClr val="bg1">
              <a:lumMod val="85000"/>
              <a:alpha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spcCol="0" rtlCol="0" anchor="t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666438" y="805304"/>
            <a:ext cx="690880" cy="298479"/>
          </a:xfrm>
          <a:prstGeom prst="rect">
            <a:avLst/>
          </a:prstGeom>
          <a:solidFill>
            <a:srgbClr val="FFFFCC">
              <a:alpha val="85000"/>
            </a:srgb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PoP-VS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559012" y="3831939"/>
            <a:ext cx="1058129" cy="4060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Call Control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461642" y="1338173"/>
            <a:ext cx="120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Originating SP</a:t>
            </a:r>
            <a:endParaRPr lang="en-US" sz="1400" dirty="0"/>
          </a:p>
        </p:txBody>
      </p:sp>
      <p:sp>
        <p:nvSpPr>
          <p:cNvPr id="62" name="Rectangle 61"/>
          <p:cNvSpPr/>
          <p:nvPr/>
        </p:nvSpPr>
        <p:spPr>
          <a:xfrm>
            <a:off x="3555172" y="1787335"/>
            <a:ext cx="1058129" cy="4060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Call Control</a:t>
            </a:r>
          </a:p>
        </p:txBody>
      </p:sp>
      <p:cxnSp>
        <p:nvCxnSpPr>
          <p:cNvPr id="5" name="Straight Arrow Connector 4"/>
          <p:cNvCxnSpPr>
            <a:stCxn id="62" idx="2"/>
            <a:endCxn id="43" idx="0"/>
          </p:cNvCxnSpPr>
          <p:nvPr/>
        </p:nvCxnSpPr>
        <p:spPr>
          <a:xfrm>
            <a:off x="4084237" y="2193389"/>
            <a:ext cx="3840" cy="1638550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7482814" y="1806433"/>
            <a:ext cx="1058129" cy="4060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Call Control</a:t>
            </a:r>
          </a:p>
        </p:txBody>
      </p:sp>
      <p:cxnSp>
        <p:nvCxnSpPr>
          <p:cNvPr id="66" name="Straight Arrow Connector 65"/>
          <p:cNvCxnSpPr>
            <a:stCxn id="42" idx="2"/>
            <a:endCxn id="65" idx="0"/>
          </p:cNvCxnSpPr>
          <p:nvPr/>
        </p:nvCxnSpPr>
        <p:spPr>
          <a:xfrm>
            <a:off x="8011878" y="1103783"/>
            <a:ext cx="1" cy="702650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7407849" y="416677"/>
            <a:ext cx="12837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Terminating SP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3700367" y="2507239"/>
            <a:ext cx="992579" cy="247504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100" b="1" dirty="0" smtClean="0">
                <a:solidFill>
                  <a:schemeClr val="tx1"/>
                </a:solidFill>
                <a:latin typeface="+mj-lt"/>
                <a:cs typeface="Times"/>
              </a:rPr>
              <a:t>INVITE TN-x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95811" y="2735686"/>
            <a:ext cx="1557312" cy="707630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wrap="square" tIns="9144" bIns="9144" rtlCol="0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200"/>
              </a:spcBef>
              <a:defRPr sz="1100">
                <a:solidFill>
                  <a:srgbClr val="000000"/>
                </a:solidFill>
                <a:latin typeface="+mj-lt"/>
                <a:cs typeface="Times"/>
              </a:defRPr>
            </a:lvl1pPr>
          </a:lstStyle>
          <a:p>
            <a:r>
              <a:rPr lang="en-US" dirty="0" smtClean="0"/>
              <a:t>PAI: TN-a;  </a:t>
            </a:r>
            <a:r>
              <a:rPr lang="en-US" dirty="0"/>
              <a:t>To</a:t>
            </a:r>
            <a:r>
              <a:rPr lang="en-US" dirty="0" smtClean="0"/>
              <a:t>: TN-x</a:t>
            </a:r>
          </a:p>
          <a:p>
            <a:r>
              <a:rPr lang="en-US" dirty="0" smtClean="0"/>
              <a:t>Identity: </a:t>
            </a:r>
          </a:p>
          <a:p>
            <a:r>
              <a:rPr lang="en-US" dirty="0"/>
              <a:t> </a:t>
            </a:r>
            <a:r>
              <a:rPr lang="en-US" dirty="0" smtClean="0"/>
              <a:t>  PoP PASSporT  token, 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ym typeface="Wingdings"/>
              </a:rPr>
              <a:t>PoP cert</a:t>
            </a:r>
            <a:r>
              <a:rPr lang="en-US" dirty="0" smtClean="0"/>
              <a:t> URL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3456623" y="2475063"/>
            <a:ext cx="304958" cy="247504"/>
            <a:chOff x="2311241" y="1143045"/>
            <a:chExt cx="304958" cy="247504"/>
          </a:xfrm>
        </p:grpSpPr>
        <p:sp>
          <p:nvSpPr>
            <p:cNvPr id="50" name="TextBox 49"/>
            <p:cNvSpPr txBox="1"/>
            <p:nvPr/>
          </p:nvSpPr>
          <p:spPr>
            <a:xfrm>
              <a:off x="2311241" y="1143045"/>
              <a:ext cx="304958" cy="24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100" b="1" dirty="0">
                  <a:latin typeface="+mj-lt"/>
                  <a:cs typeface="Times"/>
                </a:rPr>
                <a:t>2</a:t>
              </a:r>
              <a:endParaRPr lang="en-US" sz="1100" b="1" dirty="0" smtClean="0">
                <a:solidFill>
                  <a:schemeClr val="tx1"/>
                </a:solidFill>
                <a:latin typeface="+mj-lt"/>
                <a:cs typeface="Times"/>
              </a:endParaRP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2319866" y="1168399"/>
              <a:ext cx="245533" cy="21166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rtlCol="0" anchor="ctr"/>
            <a:lstStyle/>
            <a:p>
              <a:pPr algn="ctr"/>
              <a:endParaRPr lang="en-US" sz="1100" dirty="0" smtClean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5561405" y="1797533"/>
            <a:ext cx="992579" cy="247504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100" b="1" dirty="0" smtClean="0">
                <a:solidFill>
                  <a:schemeClr val="tx1"/>
                </a:solidFill>
                <a:latin typeface="+mj-lt"/>
                <a:cs typeface="Times"/>
              </a:rPr>
              <a:t>INVITE TN-x</a:t>
            </a:r>
          </a:p>
        </p:txBody>
      </p:sp>
      <p:grpSp>
        <p:nvGrpSpPr>
          <p:cNvPr id="81" name="Group 80"/>
          <p:cNvGrpSpPr/>
          <p:nvPr/>
        </p:nvGrpSpPr>
        <p:grpSpPr>
          <a:xfrm>
            <a:off x="5317407" y="1755007"/>
            <a:ext cx="304958" cy="247504"/>
            <a:chOff x="2311241" y="1143045"/>
            <a:chExt cx="304958" cy="247504"/>
          </a:xfrm>
        </p:grpSpPr>
        <p:sp>
          <p:nvSpPr>
            <p:cNvPr id="82" name="TextBox 81"/>
            <p:cNvSpPr txBox="1"/>
            <p:nvPr/>
          </p:nvSpPr>
          <p:spPr>
            <a:xfrm>
              <a:off x="2311241" y="1143045"/>
              <a:ext cx="304958" cy="24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100" b="1" dirty="0">
                  <a:latin typeface="+mj-lt"/>
                  <a:cs typeface="Times"/>
                </a:rPr>
                <a:t>3</a:t>
              </a:r>
              <a:endParaRPr lang="en-US" sz="1100" b="1" dirty="0" smtClean="0">
                <a:solidFill>
                  <a:schemeClr val="tx1"/>
                </a:solidFill>
                <a:latin typeface="+mj-lt"/>
                <a:cs typeface="Times"/>
              </a:endParaRPr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2319866" y="1168399"/>
              <a:ext cx="245533" cy="21166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rtlCol="0" anchor="ctr"/>
            <a:lstStyle/>
            <a:p>
              <a:pPr algn="ctr"/>
              <a:endParaRPr lang="en-US" sz="1100" dirty="0" smtClean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5561358" y="736287"/>
            <a:ext cx="923394" cy="247504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100" b="1" dirty="0" smtClean="0">
                <a:solidFill>
                  <a:schemeClr val="tx1"/>
                </a:solidFill>
                <a:latin typeface="+mj-lt"/>
                <a:cs typeface="Times"/>
              </a:rPr>
              <a:t>GET </a:t>
            </a:r>
            <a:r>
              <a:rPr lang="en-US" sz="1100" dirty="0" smtClean="0">
                <a:latin typeface="+mj-lt"/>
                <a:cs typeface="Times"/>
              </a:rPr>
              <a:t>PoP</a:t>
            </a:r>
            <a:r>
              <a:rPr lang="en-US" sz="1100" dirty="0" smtClean="0">
                <a:solidFill>
                  <a:schemeClr val="tx1"/>
                </a:solidFill>
                <a:latin typeface="+mj-lt"/>
                <a:cs typeface="Times"/>
              </a:rPr>
              <a:t> cert</a:t>
            </a:r>
          </a:p>
        </p:txBody>
      </p:sp>
      <p:grpSp>
        <p:nvGrpSpPr>
          <p:cNvPr id="89" name="Group 88"/>
          <p:cNvGrpSpPr/>
          <p:nvPr/>
        </p:nvGrpSpPr>
        <p:grpSpPr>
          <a:xfrm>
            <a:off x="5317360" y="683601"/>
            <a:ext cx="304958" cy="247504"/>
            <a:chOff x="2311241" y="1143045"/>
            <a:chExt cx="304958" cy="247504"/>
          </a:xfrm>
        </p:grpSpPr>
        <p:sp>
          <p:nvSpPr>
            <p:cNvPr id="90" name="TextBox 89"/>
            <p:cNvSpPr txBox="1"/>
            <p:nvPr/>
          </p:nvSpPr>
          <p:spPr>
            <a:xfrm>
              <a:off x="2311241" y="1143045"/>
              <a:ext cx="304958" cy="24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100" b="1" dirty="0">
                  <a:latin typeface="+mj-lt"/>
                  <a:cs typeface="Times"/>
                </a:rPr>
                <a:t>5</a:t>
              </a:r>
              <a:endParaRPr lang="en-US" sz="1100" b="1" dirty="0" smtClean="0">
                <a:solidFill>
                  <a:schemeClr val="tx1"/>
                </a:solidFill>
                <a:latin typeface="+mj-lt"/>
                <a:cs typeface="Times"/>
              </a:endParaRPr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2319866" y="1168399"/>
              <a:ext cx="245533" cy="21166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rtlCol="0" anchor="ctr"/>
            <a:lstStyle/>
            <a:p>
              <a:pPr algn="ctr"/>
              <a:endParaRPr lang="en-US" sz="1100" dirty="0" smtClean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</p:grpSp>
      <p:cxnSp>
        <p:nvCxnSpPr>
          <p:cNvPr id="67" name="Straight Arrow Connector 66"/>
          <p:cNvCxnSpPr>
            <a:stCxn id="65" idx="1"/>
            <a:endCxn id="62" idx="3"/>
          </p:cNvCxnSpPr>
          <p:nvPr/>
        </p:nvCxnSpPr>
        <p:spPr>
          <a:xfrm flipH="1" flipV="1">
            <a:off x="4613301" y="1990362"/>
            <a:ext cx="2869513" cy="19098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7508213" y="3623632"/>
            <a:ext cx="1043728" cy="1287604"/>
          </a:xfrm>
          <a:prstGeom prst="roundRect">
            <a:avLst/>
          </a:prstGeom>
          <a:gradFill>
            <a:gsLst>
              <a:gs pos="0">
                <a:schemeClr val="bg2">
                  <a:lumMod val="25000"/>
                </a:schemeClr>
              </a:gs>
              <a:gs pos="100000">
                <a:schemeClr val="bg1">
                  <a:lumMod val="6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77666" y="3737594"/>
            <a:ext cx="904190" cy="10926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323181" y="3707510"/>
            <a:ext cx="141224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Incoming Call</a:t>
            </a:r>
          </a:p>
          <a:p>
            <a:pPr algn="ctr"/>
            <a:r>
              <a:rPr lang="en-US" sz="1100" dirty="0" smtClean="0"/>
              <a:t>from TN-a  </a:t>
            </a:r>
            <a:r>
              <a:rPr lang="en-US" sz="1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1100" b="1" dirty="0">
              <a:solidFill>
                <a:srgbClr val="008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866626" y="4441253"/>
            <a:ext cx="365760" cy="325484"/>
          </a:xfrm>
          <a:prstGeom prst="ellipse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1493" y="4523109"/>
            <a:ext cx="153062" cy="182497"/>
          </a:xfrm>
          <a:prstGeom prst="rect">
            <a:avLst/>
          </a:prstGeom>
        </p:spPr>
      </p:pic>
      <p:cxnSp>
        <p:nvCxnSpPr>
          <p:cNvPr id="69" name="Straight Arrow Connector 68"/>
          <p:cNvCxnSpPr>
            <a:stCxn id="6" idx="0"/>
            <a:endCxn id="65" idx="2"/>
          </p:cNvCxnSpPr>
          <p:nvPr/>
        </p:nvCxnSpPr>
        <p:spPr>
          <a:xfrm flipH="1" flipV="1">
            <a:off x="8011879" y="2212487"/>
            <a:ext cx="18198" cy="1411145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286964" y="3081488"/>
            <a:ext cx="1703540" cy="351635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wrap="square" tIns="9144" bIns="9144" rtlCol="0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200"/>
              </a:spcBef>
              <a:defRPr sz="1100">
                <a:solidFill>
                  <a:srgbClr val="000000"/>
                </a:solidFill>
                <a:latin typeface="+mj-lt"/>
                <a:cs typeface="Times"/>
              </a:defRPr>
            </a:lvl1pPr>
          </a:lstStyle>
          <a:p>
            <a:r>
              <a:rPr lang="en-US" dirty="0" smtClean="0"/>
              <a:t>PAI: TN-a, </a:t>
            </a:r>
            <a:r>
              <a:rPr lang="en-US" dirty="0" smtClean="0">
                <a:solidFill>
                  <a:srgbClr val="008000"/>
                </a:solidFill>
              </a:rPr>
              <a:t>verstat-verified</a:t>
            </a:r>
            <a:r>
              <a:rPr lang="en-US" dirty="0" smtClean="0"/>
              <a:t>;  </a:t>
            </a:r>
          </a:p>
          <a:p>
            <a:r>
              <a:rPr lang="en-US" dirty="0" smtClean="0"/>
              <a:t>To: TN-x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210617" y="2853041"/>
            <a:ext cx="1357745" cy="247504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100" b="1" dirty="0" smtClean="0">
                <a:solidFill>
                  <a:schemeClr val="tx1"/>
                </a:solidFill>
                <a:latin typeface="+mj-lt"/>
                <a:cs typeface="Times"/>
              </a:rPr>
              <a:t>INVITE TN-x-contact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6966619" y="2810515"/>
            <a:ext cx="304958" cy="247504"/>
            <a:chOff x="2311241" y="1143045"/>
            <a:chExt cx="304958" cy="247504"/>
          </a:xfrm>
        </p:grpSpPr>
        <p:sp>
          <p:nvSpPr>
            <p:cNvPr id="75" name="TextBox 74"/>
            <p:cNvSpPr txBox="1"/>
            <p:nvPr/>
          </p:nvSpPr>
          <p:spPr>
            <a:xfrm>
              <a:off x="2311241" y="1143045"/>
              <a:ext cx="304958" cy="24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100" b="1" dirty="0">
                  <a:latin typeface="+mj-lt"/>
                  <a:cs typeface="Times"/>
                </a:rPr>
                <a:t>6</a:t>
              </a:r>
              <a:endParaRPr lang="en-US" sz="1100" b="1" dirty="0" smtClean="0">
                <a:solidFill>
                  <a:schemeClr val="tx1"/>
                </a:solidFill>
                <a:latin typeface="+mj-lt"/>
                <a:cs typeface="Times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2319866" y="1168399"/>
              <a:ext cx="245533" cy="21166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rtlCol="0" anchor="ctr"/>
            <a:lstStyle/>
            <a:p>
              <a:pPr algn="ctr"/>
              <a:endParaRPr lang="en-US" sz="1100" dirty="0" smtClean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5146025" y="3830272"/>
            <a:ext cx="809366" cy="407721"/>
          </a:xfrm>
          <a:prstGeom prst="rect">
            <a:avLst/>
          </a:prstGeom>
          <a:solidFill>
            <a:srgbClr val="FFFFCC">
              <a:alpha val="85000"/>
            </a:srgb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PoP-AS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78" name="Straight Arrow Connector 77"/>
          <p:cNvCxnSpPr>
            <a:stCxn id="60" idx="1"/>
            <a:endCxn id="43" idx="3"/>
          </p:cNvCxnSpPr>
          <p:nvPr/>
        </p:nvCxnSpPr>
        <p:spPr>
          <a:xfrm flipH="1">
            <a:off x="4617141" y="4034133"/>
            <a:ext cx="528884" cy="833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69"/>
          <p:cNvCxnSpPr>
            <a:stCxn id="42" idx="1"/>
            <a:endCxn id="59" idx="3"/>
          </p:cNvCxnSpPr>
          <p:nvPr/>
        </p:nvCxnSpPr>
        <p:spPr>
          <a:xfrm flipH="1" flipV="1">
            <a:off x="4733173" y="951244"/>
            <a:ext cx="2933265" cy="3300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3610587" y="342879"/>
            <a:ext cx="10471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TN Provider</a:t>
            </a:r>
            <a:endParaRPr lang="en-US" sz="1400" dirty="0"/>
          </a:p>
        </p:txBody>
      </p:sp>
      <p:sp>
        <p:nvSpPr>
          <p:cNvPr id="53" name="Rectangle 52"/>
          <p:cNvSpPr/>
          <p:nvPr/>
        </p:nvSpPr>
        <p:spPr>
          <a:xfrm>
            <a:off x="5110741" y="4394348"/>
            <a:ext cx="872604" cy="4060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SKS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Private key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>
            <a:stCxn id="60" idx="2"/>
            <a:endCxn id="53" idx="0"/>
          </p:cNvCxnSpPr>
          <p:nvPr/>
        </p:nvCxnSpPr>
        <p:spPr>
          <a:xfrm flipH="1">
            <a:off x="5547043" y="4237993"/>
            <a:ext cx="3665" cy="156355"/>
          </a:xfrm>
          <a:prstGeom prst="straightConnector1">
            <a:avLst/>
          </a:prstGeom>
          <a:ln w="9525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213088" y="4863930"/>
            <a:ext cx="17951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Phone registered for TN-x</a:t>
            </a:r>
            <a:endParaRPr lang="en-US" sz="1200" dirty="0"/>
          </a:p>
        </p:txBody>
      </p:sp>
      <p:grpSp>
        <p:nvGrpSpPr>
          <p:cNvPr id="64" name="Group 63"/>
          <p:cNvGrpSpPr/>
          <p:nvPr/>
        </p:nvGrpSpPr>
        <p:grpSpPr>
          <a:xfrm>
            <a:off x="4748085" y="3771448"/>
            <a:ext cx="304958" cy="247504"/>
            <a:chOff x="2311241" y="1143045"/>
            <a:chExt cx="304958" cy="247504"/>
          </a:xfrm>
        </p:grpSpPr>
        <p:sp>
          <p:nvSpPr>
            <p:cNvPr id="70" name="TextBox 69"/>
            <p:cNvSpPr txBox="1"/>
            <p:nvPr/>
          </p:nvSpPr>
          <p:spPr>
            <a:xfrm>
              <a:off x="2311241" y="1143045"/>
              <a:ext cx="304958" cy="24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100" b="1" dirty="0">
                  <a:latin typeface="+mj-lt"/>
                  <a:cs typeface="Times"/>
                </a:rPr>
                <a:t>1</a:t>
              </a:r>
              <a:endParaRPr lang="en-US" sz="1100" b="1" dirty="0" smtClean="0">
                <a:solidFill>
                  <a:schemeClr val="tx1"/>
                </a:solidFill>
                <a:latin typeface="+mj-lt"/>
                <a:cs typeface="Times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319866" y="1168399"/>
              <a:ext cx="245533" cy="21166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rtlCol="0" anchor="ctr"/>
            <a:lstStyle/>
            <a:p>
              <a:pPr algn="ctr"/>
              <a:endParaRPr lang="en-US" sz="1100" dirty="0" smtClean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8048468" y="1315092"/>
            <a:ext cx="304958" cy="247504"/>
            <a:chOff x="2311241" y="1143045"/>
            <a:chExt cx="304958" cy="247504"/>
          </a:xfrm>
        </p:grpSpPr>
        <p:sp>
          <p:nvSpPr>
            <p:cNvPr id="85" name="TextBox 84"/>
            <p:cNvSpPr txBox="1"/>
            <p:nvPr/>
          </p:nvSpPr>
          <p:spPr>
            <a:xfrm>
              <a:off x="2311241" y="1143045"/>
              <a:ext cx="304958" cy="24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100" b="1" dirty="0">
                  <a:latin typeface="+mj-lt"/>
                  <a:cs typeface="Times"/>
                </a:rPr>
                <a:t>4</a:t>
              </a:r>
              <a:endParaRPr lang="en-US" sz="1100" b="1" dirty="0" smtClean="0">
                <a:solidFill>
                  <a:schemeClr val="tx1"/>
                </a:solidFill>
                <a:latin typeface="+mj-lt"/>
                <a:cs typeface="Times"/>
              </a:endParaRPr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2319866" y="1168399"/>
              <a:ext cx="245533" cy="21166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rtlCol="0" anchor="ctr"/>
            <a:lstStyle/>
            <a:p>
              <a:pPr algn="ctr"/>
              <a:endParaRPr lang="en-US" sz="1100" dirty="0" smtClean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172502" y="1225136"/>
            <a:ext cx="2385012" cy="12772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smtClean="0"/>
              <a:t>PoP Certificate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/>
              <a:t>Issuer: STI-CA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solidFill>
                  <a:srgbClr val="000000"/>
                </a:solidFill>
              </a:rPr>
              <a:t>TNAuthList</a:t>
            </a:r>
          </a:p>
          <a:p>
            <a:pPr marL="356616" lvl="1" indent="-171450">
              <a:buFont typeface="Arial"/>
              <a:buChar char="•"/>
            </a:pPr>
            <a:r>
              <a:rPr lang="en-US" sz="1100" dirty="0" smtClean="0">
                <a:solidFill>
                  <a:srgbClr val="000000"/>
                </a:solidFill>
              </a:rPr>
              <a:t>TN Provider SPC</a:t>
            </a:r>
          </a:p>
          <a:p>
            <a:pPr marL="356616" lvl="1" indent="-171450">
              <a:buFont typeface="Arial"/>
              <a:buChar char="•"/>
            </a:pPr>
            <a:r>
              <a:rPr lang="en-US" sz="1100" dirty="0" smtClean="0">
                <a:solidFill>
                  <a:srgbClr val="000000"/>
                </a:solidFill>
              </a:rPr>
              <a:t>TNs delegated from TN Provider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/>
              <a:t>Customer AF public key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/>
              <a:t>Signature</a:t>
            </a:r>
            <a:endParaRPr lang="en-US" sz="1100" dirty="0"/>
          </a:p>
        </p:txBody>
      </p:sp>
      <p:sp>
        <p:nvSpPr>
          <p:cNvPr id="97" name="TextBox 96"/>
          <p:cNvSpPr txBox="1"/>
          <p:nvPr/>
        </p:nvSpPr>
        <p:spPr>
          <a:xfrm>
            <a:off x="2321976" y="-19096"/>
            <a:ext cx="3533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PoP Authentication and Verification</a:t>
            </a:r>
            <a:endParaRPr lang="en-US" dirty="0"/>
          </a:p>
        </p:txBody>
      </p:sp>
      <p:cxnSp>
        <p:nvCxnSpPr>
          <p:cNvPr id="98" name="Straight Arrow Connector 94"/>
          <p:cNvCxnSpPr>
            <a:stCxn id="63" idx="0"/>
            <a:endCxn id="34" idx="1"/>
          </p:cNvCxnSpPr>
          <p:nvPr/>
        </p:nvCxnSpPr>
        <p:spPr>
          <a:xfrm rot="5400000" flipH="1" flipV="1">
            <a:off x="2382921" y="18819"/>
            <a:ext cx="188404" cy="2224231"/>
          </a:xfrm>
          <a:prstGeom prst="bentConnector2">
            <a:avLst/>
          </a:prstGeom>
          <a:ln>
            <a:solidFill>
              <a:schemeClr val="tx1"/>
            </a:solidFill>
            <a:tailEnd type="oval" w="med" len="med"/>
          </a:ln>
        </p:spPr>
      </p:cxnSp>
      <p:sp>
        <p:nvSpPr>
          <p:cNvPr id="87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4496530" y="4941491"/>
            <a:ext cx="367570" cy="1964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/>
          <a:lstStyle/>
          <a:p>
            <a:fld id="{86CB4B4D-7CA3-9044-876B-883B54F8677D}" type="slidenum">
              <a:rPr sz="1200"/>
              <a:t>12</a:t>
            </a:fld>
            <a:endParaRPr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-1" y="2916388"/>
            <a:ext cx="333750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400" dirty="0"/>
              <a:t>A</a:t>
            </a:r>
            <a:r>
              <a:rPr lang="en-US" sz="1400" dirty="0" smtClean="0"/>
              <a:t> Customer AF that has obtained TNs from multiple TN Providers will have multiple PoP certs; one for each set of delegated TNs. 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During PoP authentication at (1), the Customer AF must select the PoP cert whose scope covers the calling TN.</a:t>
            </a:r>
          </a:p>
        </p:txBody>
      </p:sp>
    </p:spTree>
    <p:extLst>
      <p:ext uri="{BB962C8B-B14F-4D97-AF65-F5344CB8AC3E}">
        <p14:creationId xmlns:p14="http://schemas.microsoft.com/office/powerpoint/2010/main" val="2375603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PoP certificates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PoP certificates must have TN-level authorization scope</a:t>
            </a:r>
          </a:p>
          <a:p>
            <a:pPr lvl="1"/>
            <a:r>
              <a:rPr lang="en-US" sz="1600" dirty="0" smtClean="0"/>
              <a:t>TN Authorization List identifies set of TNs delegated by TN Provider to Customer AF using TelephoneNumberRange and TelephoneNumber data types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Reason for TN-level PoP certificates</a:t>
            </a:r>
          </a:p>
          <a:p>
            <a:pPr lvl="1"/>
            <a:r>
              <a:rPr lang="en-US" sz="1600" dirty="0" smtClean="0"/>
              <a:t>Customer AF is a non-STI entity</a:t>
            </a:r>
          </a:p>
          <a:p>
            <a:pPr lvl="1"/>
            <a:r>
              <a:rPr lang="en-US" sz="1600" dirty="0" smtClean="0"/>
              <a:t>Therefore, PoP verification service can’t assume Customer AF will fully attest only its delegated TNs</a:t>
            </a:r>
          </a:p>
          <a:p>
            <a:pPr lvl="1"/>
            <a:r>
              <a:rPr lang="en-US" sz="1600" dirty="0" smtClean="0"/>
              <a:t>TN-level certificates enable PoP verification service to explicitly check that calling TN is authorized by certificate</a:t>
            </a:r>
          </a:p>
          <a:p>
            <a:pPr lvl="2"/>
            <a:endParaRPr lang="en-US" sz="1400" dirty="0" smtClean="0"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4280630" y="4916091"/>
            <a:ext cx="367570" cy="1964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/>
          <a:lstStyle/>
          <a:p>
            <a:fld id="{86CB4B4D-7CA3-9044-876B-883B54F8677D}" type="slidenum">
              <a:rPr sz="1200"/>
              <a:t>13</a:t>
            </a:fld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590690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PoP PASSporT Token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TN PoP authentication must construct a PoP PASSporT token</a:t>
            </a:r>
          </a:p>
          <a:p>
            <a:pPr lvl="1"/>
            <a:r>
              <a:rPr lang="en-US" sz="1600" dirty="0" smtClean="0"/>
              <a:t> PoP PASSporT token contains base PASSporT claims plus "</a:t>
            </a:r>
            <a:r>
              <a:rPr lang="en-US" sz="1600" dirty="0" err="1" smtClean="0"/>
              <a:t>origid</a:t>
            </a:r>
            <a:r>
              <a:rPr lang="en-US" sz="1600" dirty="0" smtClean="0"/>
              <a:t>" claim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Reason for PASSporT extension</a:t>
            </a:r>
          </a:p>
          <a:p>
            <a:pPr lvl="1"/>
            <a:r>
              <a:rPr lang="en-US" sz="1600" dirty="0"/>
              <a:t>V</a:t>
            </a:r>
            <a:r>
              <a:rPr lang="en-US" sz="1600" dirty="0" smtClean="0"/>
              <a:t>erification </a:t>
            </a:r>
            <a:r>
              <a:rPr lang="en-US" sz="1600" dirty="0"/>
              <a:t>s</a:t>
            </a:r>
            <a:r>
              <a:rPr lang="en-US" sz="1600" dirty="0" smtClean="0"/>
              <a:t>ervice uses "</a:t>
            </a:r>
            <a:r>
              <a:rPr lang="en-US" sz="1600" dirty="0" err="1" smtClean="0"/>
              <a:t>ppt</a:t>
            </a:r>
            <a:r>
              <a:rPr lang="en-US" sz="1600" dirty="0" smtClean="0"/>
              <a:t>"="</a:t>
            </a:r>
            <a:r>
              <a:rPr lang="en-US" sz="1600" dirty="0" err="1" smtClean="0"/>
              <a:t>tn</a:t>
            </a:r>
            <a:r>
              <a:rPr lang="en-US" sz="1600" dirty="0" smtClean="0"/>
              <a:t>-pop" as trigger to perform PoP verification, including additional step to validate that calling TN is in-scope of PoP certificate</a:t>
            </a:r>
          </a:p>
          <a:p>
            <a:pPr lvl="1"/>
            <a:r>
              <a:rPr lang="en-US" sz="1600" dirty="0" smtClean="0"/>
              <a:t>Customer AF can optionally use "</a:t>
            </a:r>
            <a:r>
              <a:rPr lang="en-US" sz="1600" dirty="0" err="1" smtClean="0"/>
              <a:t>origid</a:t>
            </a:r>
            <a:r>
              <a:rPr lang="en-US" sz="1600" dirty="0" smtClean="0"/>
              <a:t>" claim to record originating port</a:t>
            </a:r>
          </a:p>
          <a:p>
            <a:pPr lvl="1"/>
            <a:r>
              <a:rPr lang="en-US" sz="1600" dirty="0" smtClean="0"/>
              <a:t>No need for "attest" claim, since, by definition, PoP PASSporT tokens imply full attestation</a:t>
            </a:r>
          </a:p>
          <a:p>
            <a:pPr lvl="2"/>
            <a:endParaRPr lang="en-US" sz="1400" dirty="0" smtClean="0"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4280630" y="4916091"/>
            <a:ext cx="367570" cy="1964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/>
          <a:lstStyle/>
          <a:p>
            <a:fld id="{86CB4B4D-7CA3-9044-876B-883B54F8677D}" type="slidenum">
              <a:rPr sz="1200"/>
              <a:t>14</a:t>
            </a:fld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3715044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Carrying PoP Identity header end-to-end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Why not have originating SP replace validated PoP Identity header with SHAKEN Identity header with full attestation?</a:t>
            </a:r>
          </a:p>
          <a:p>
            <a:endParaRPr lang="en-US" sz="2000" dirty="0"/>
          </a:p>
          <a:p>
            <a:r>
              <a:rPr lang="en-US" sz="2000" dirty="0" smtClean="0"/>
              <a:t>Two reasons:</a:t>
            </a:r>
          </a:p>
          <a:p>
            <a:pPr lvl="1"/>
            <a:r>
              <a:rPr lang="en-US" sz="1600" dirty="0" smtClean="0"/>
              <a:t>Originating </a:t>
            </a:r>
            <a:r>
              <a:rPr lang="en-US" sz="1600" dirty="0"/>
              <a:t>SP isn’t responsible for the delegation of TNs from </a:t>
            </a:r>
            <a:r>
              <a:rPr lang="en-US" sz="1600" dirty="0" smtClean="0"/>
              <a:t>TN </a:t>
            </a:r>
            <a:r>
              <a:rPr lang="en-US" sz="1600" dirty="0"/>
              <a:t>provider to </a:t>
            </a:r>
            <a:r>
              <a:rPr lang="en-US" sz="1600" dirty="0" smtClean="0"/>
              <a:t>customer </a:t>
            </a:r>
            <a:r>
              <a:rPr lang="en-US" sz="1600" dirty="0"/>
              <a:t>AF, and therefore its reputation should not be negatively impacted if something goes wrong.  An SP should only be required provide full SHAKEN attestation for calling TNs that it owns – requiring it to do anything beyond that </a:t>
            </a:r>
            <a:r>
              <a:rPr lang="en-US" sz="1600" dirty="0" smtClean="0"/>
              <a:t>is </a:t>
            </a:r>
            <a:r>
              <a:rPr lang="en-US" sz="1600" dirty="0"/>
              <a:t>outside the spirit of SHAKEN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/>
              <a:t>I</a:t>
            </a:r>
            <a:r>
              <a:rPr lang="en-US" sz="1600" dirty="0" smtClean="0"/>
              <a:t>f </a:t>
            </a:r>
            <a:r>
              <a:rPr lang="en-US" sz="1600" dirty="0"/>
              <a:t>a problem is detected post-verification, then we want to identify the TN provider so it can revoke the PoP certificate that was used. Carrying the PoP Identity header end-to-end provides </a:t>
            </a:r>
            <a:r>
              <a:rPr lang="en-US" sz="1600" dirty="0" smtClean="0"/>
              <a:t>the post</a:t>
            </a:r>
            <a:r>
              <a:rPr lang="en-US" sz="1600" dirty="0"/>
              <a:t>-verification trace-back </a:t>
            </a:r>
            <a:r>
              <a:rPr lang="en-US" sz="1600" dirty="0" smtClean="0"/>
              <a:t>procedure </a:t>
            </a:r>
            <a:r>
              <a:rPr lang="en-US" sz="1600" dirty="0"/>
              <a:t>with the information needed to easily identify the TN provider.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4280630" y="4916091"/>
            <a:ext cx="367570" cy="1964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/>
          <a:lstStyle/>
          <a:p>
            <a:fld id="{86CB4B4D-7CA3-9044-876B-883B54F8677D}" type="slidenum">
              <a:rPr sz="1200"/>
              <a:t>15</a:t>
            </a:fld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4248342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General TN-PoP Requirements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rabicParenR"/>
            </a:pPr>
            <a:r>
              <a:rPr lang="en-US" sz="1600" dirty="0" smtClean="0"/>
              <a:t>When </a:t>
            </a:r>
            <a:r>
              <a:rPr lang="en-US" sz="1600" dirty="0"/>
              <a:t>a TN provider delegates a subset of its TNs to a Customer AF, it may optionally provide a PoP certificate for the delegated </a:t>
            </a:r>
            <a:r>
              <a:rPr lang="en-US" sz="1600" dirty="0" smtClean="0"/>
              <a:t>TNs</a:t>
            </a:r>
          </a:p>
          <a:p>
            <a:pPr>
              <a:buFont typeface="+mj-lt"/>
              <a:buAutoNum type="arabicParenR"/>
            </a:pPr>
            <a:r>
              <a:rPr lang="en-US" sz="1600" dirty="0" smtClean="0"/>
              <a:t>A </a:t>
            </a:r>
            <a:r>
              <a:rPr lang="en-US" sz="1600" dirty="0"/>
              <a:t>TN provider must ensure that the scope of a PoP certificate provided to a Customer AF covers only the TNs that it has delegated to the Customer </a:t>
            </a:r>
            <a:r>
              <a:rPr lang="en-US" sz="1600" dirty="0" smtClean="0"/>
              <a:t>AF</a:t>
            </a:r>
            <a:endParaRPr lang="en-US" sz="1600" dirty="0"/>
          </a:p>
          <a:p>
            <a:pPr>
              <a:buFont typeface="+mj-lt"/>
              <a:buAutoNum type="arabicParenR"/>
            </a:pPr>
            <a:r>
              <a:rPr lang="en-US" sz="1600" dirty="0" smtClean="0"/>
              <a:t>When </a:t>
            </a:r>
            <a:r>
              <a:rPr lang="en-US" sz="1600" dirty="0"/>
              <a:t>renewing a PoP certificate, the TN provider must ensure that the scope of the new PoP certificate identifies the set of TNs currently delegated to the Customer </a:t>
            </a:r>
            <a:r>
              <a:rPr lang="en-US" sz="1600" dirty="0" smtClean="0"/>
              <a:t>AF</a:t>
            </a:r>
            <a:endParaRPr lang="en-US" sz="1600" dirty="0"/>
          </a:p>
          <a:p>
            <a:pPr>
              <a:buFont typeface="+mj-lt"/>
              <a:buAutoNum type="arabicParenR"/>
            </a:pPr>
            <a:r>
              <a:rPr lang="en-US" sz="1600" dirty="0" smtClean="0"/>
              <a:t>When </a:t>
            </a:r>
            <a:r>
              <a:rPr lang="en-US" sz="1600" dirty="0"/>
              <a:t>originating a call from a delegated TN that is in-scope for one of its PoP certificates, the Customer AF </a:t>
            </a:r>
            <a:r>
              <a:rPr lang="en-US" sz="1600" dirty="0" smtClean="0"/>
              <a:t>must </a:t>
            </a:r>
            <a:r>
              <a:rPr lang="en-US" sz="1600" dirty="0"/>
              <a:t>use the PoP certificate </a:t>
            </a:r>
            <a:r>
              <a:rPr lang="en-US" sz="1600" dirty="0" smtClean="0"/>
              <a:t>that covers the calling TN to perform PoP authentication</a:t>
            </a:r>
            <a:endParaRPr lang="en-US" sz="1600" dirty="0"/>
          </a:p>
          <a:p>
            <a:pPr>
              <a:buFont typeface="+mj-lt"/>
              <a:buAutoNum type="arabicParenR"/>
            </a:pPr>
            <a:r>
              <a:rPr lang="en-US" sz="1600" dirty="0"/>
              <a:t>A</a:t>
            </a:r>
            <a:r>
              <a:rPr lang="en-US" sz="1600" dirty="0" smtClean="0"/>
              <a:t>n </a:t>
            </a:r>
            <a:r>
              <a:rPr lang="en-US" sz="1600" dirty="0"/>
              <a:t>originating SP serving the Customer AF must convey </a:t>
            </a:r>
            <a:r>
              <a:rPr lang="en-US" sz="1600" dirty="0" smtClean="0"/>
              <a:t>a </a:t>
            </a:r>
            <a:r>
              <a:rPr lang="en-US" sz="1600" dirty="0"/>
              <a:t>PoP Identity header received from the Customer AF unchanged toward the terminating </a:t>
            </a:r>
            <a:r>
              <a:rPr lang="en-US" sz="1600" dirty="0" smtClean="0"/>
              <a:t>network</a:t>
            </a:r>
          </a:p>
          <a:p>
            <a:pPr>
              <a:buFont typeface="+mj-lt"/>
              <a:buAutoNum type="arabicParenR"/>
            </a:pPr>
            <a:r>
              <a:rPr lang="en-US" sz="1600" dirty="0" smtClean="0"/>
              <a:t>A </a:t>
            </a:r>
            <a:r>
              <a:rPr lang="en-US" sz="1600" dirty="0"/>
              <a:t>PoP PASSporT token implicitly indicates </a:t>
            </a:r>
            <a:r>
              <a:rPr lang="en-US" sz="1600" dirty="0" smtClean="0"/>
              <a:t>"full" attestation</a:t>
            </a:r>
            <a:r>
              <a:rPr lang="en-US" sz="1600" dirty="0"/>
              <a:t> </a:t>
            </a:r>
            <a:r>
              <a:rPr lang="en-US" sz="1600" dirty="0" smtClean="0"/>
              <a:t>(i.e., no need for </a:t>
            </a:r>
            <a:r>
              <a:rPr lang="en-US" sz="1600" dirty="0"/>
              <a:t>explicit attestation </a:t>
            </a:r>
            <a:r>
              <a:rPr lang="en-US" sz="1600" dirty="0" smtClean="0"/>
              <a:t>claim)</a:t>
            </a:r>
            <a:endParaRPr lang="en-US" sz="1600" dirty="0"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4280630" y="4916091"/>
            <a:ext cx="367570" cy="1964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/>
          <a:lstStyle/>
          <a:p>
            <a:fld id="{86CB4B4D-7CA3-9044-876B-883B54F8677D}" type="slidenum">
              <a:rPr sz="1200"/>
              <a:t>16</a:t>
            </a:fld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2320676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7283" y="2067323"/>
            <a:ext cx="2918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Comments/Questions</a:t>
            </a: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3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4280630" y="4916091"/>
            <a:ext cx="367570" cy="1964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/>
          <a:lstStyle/>
          <a:p>
            <a:fld id="{86CB4B4D-7CA3-9044-876B-883B54F8677D}" type="slidenum">
              <a:rPr sz="1200"/>
              <a:t>17</a:t>
            </a:fld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195968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5695" y="2068995"/>
            <a:ext cx="525696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3366FF"/>
                </a:solidFill>
              </a:rPr>
              <a:t>Review of SHAKEN Procedures</a:t>
            </a:r>
            <a:endParaRPr lang="en-US" sz="3200" dirty="0">
              <a:solidFill>
                <a:srgbClr val="3366FF"/>
              </a:solidFill>
            </a:endParaRP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4280630" y="4916091"/>
            <a:ext cx="266034" cy="1964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/>
          <a:lstStyle/>
          <a:p>
            <a:fld id="{86CB4B4D-7CA3-9044-876B-883B54F8677D}" type="slidenum">
              <a:rPr sz="1200"/>
              <a:t>2</a:t>
            </a:fld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3868246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SHAKEN </a:t>
            </a:r>
            <a:r>
              <a:rPr lang="en-US" sz="2400" dirty="0" smtClean="0"/>
              <a:t>provides </a:t>
            </a:r>
            <a:r>
              <a:rPr lang="en-US" sz="2400" dirty="0"/>
              <a:t>full </a:t>
            </a:r>
            <a:r>
              <a:rPr lang="en-US" sz="2400" dirty="0" smtClean="0"/>
              <a:t>attestation for this use case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SHAKEN enables an originating SP to provide full attestation if</a:t>
            </a:r>
            <a:r>
              <a:rPr lang="mr-IN" sz="1800" dirty="0" smtClean="0"/>
              <a:t>…</a:t>
            </a:r>
            <a:endParaRPr lang="en-US" sz="1800" dirty="0" smtClean="0"/>
          </a:p>
          <a:p>
            <a:pPr lvl="1"/>
            <a:r>
              <a:rPr lang="en-US" sz="1600" dirty="0" smtClean="0"/>
              <a:t>Originating SP has a direct authenticated relationship with the customer, and</a:t>
            </a:r>
          </a:p>
          <a:p>
            <a:pPr lvl="1"/>
            <a:r>
              <a:rPr lang="en-US" sz="1600" dirty="0" smtClean="0"/>
              <a:t>Originating </a:t>
            </a:r>
            <a:r>
              <a:rPr lang="en-US" sz="1600" dirty="0" smtClean="0"/>
              <a:t>SP </a:t>
            </a:r>
            <a:r>
              <a:rPr lang="en-US" sz="1600" dirty="0" smtClean="0"/>
              <a:t>has established a verified association with the calling TN</a:t>
            </a:r>
            <a:endParaRPr lang="en-US" sz="1600" dirty="0" smtClean="0"/>
          </a:p>
          <a:p>
            <a:pPr lvl="2"/>
            <a:endParaRPr lang="en-US" sz="1400" dirty="0" smtClean="0"/>
          </a:p>
          <a:p>
            <a:r>
              <a:rPr lang="en-US" sz="1800" dirty="0" smtClean="0"/>
              <a:t>For example:</a:t>
            </a:r>
          </a:p>
          <a:p>
            <a:pPr lvl="1"/>
            <a:r>
              <a:rPr lang="en-US" sz="1600" dirty="0" smtClean="0"/>
              <a:t>SP establishes security relationship with the endpoints of its customers (e.g., using SIP Digest authentication)</a:t>
            </a:r>
          </a:p>
          <a:p>
            <a:pPr lvl="1"/>
            <a:r>
              <a:rPr lang="en-US" sz="1600" dirty="0" smtClean="0"/>
              <a:t>During call origination, SP knows which TN (in case of phone) or set of TNs (in case of </a:t>
            </a:r>
            <a:r>
              <a:rPr lang="en-US" sz="1600" dirty="0" smtClean="0"/>
              <a:t>enterprise</a:t>
            </a:r>
            <a:r>
              <a:rPr lang="en-US" sz="1600" dirty="0" smtClean="0"/>
              <a:t>) </a:t>
            </a:r>
            <a:r>
              <a:rPr lang="en-US" sz="1600" dirty="0" smtClean="0"/>
              <a:t>the originating customer is authorized to use</a:t>
            </a:r>
          </a:p>
          <a:p>
            <a:pPr lvl="1"/>
            <a:r>
              <a:rPr lang="en-US" sz="1600" dirty="0" smtClean="0"/>
              <a:t>This provides originating SP with sufficient information to fully attest that calling TN identifies calling customer</a:t>
            </a:r>
          </a:p>
          <a:p>
            <a:pPr lvl="1"/>
            <a:endParaRPr lang="en-US" sz="1600" dirty="0"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4280630" y="4941491"/>
            <a:ext cx="266034" cy="1964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/>
          <a:lstStyle/>
          <a:p>
            <a:fld id="{86CB4B4D-7CA3-9044-876B-883B54F8677D}" type="slidenum">
              <a:rPr sz="1200"/>
              <a:t>3</a:t>
            </a:fld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860697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SHAKEN </a:t>
            </a:r>
            <a:r>
              <a:rPr lang="en-US" sz="2400" dirty="0"/>
              <a:t>c</a:t>
            </a:r>
            <a:r>
              <a:rPr lang="en-US" sz="2400" dirty="0" smtClean="0"/>
              <a:t>ertificate scope at SP-level granularity</a:t>
            </a:r>
            <a:endParaRPr lang="en-US" sz="2400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Scope of STI certificate is identified using TN Authorization List extension (defined in draft-</a:t>
            </a:r>
            <a:r>
              <a:rPr lang="en-US" sz="1800" dirty="0" err="1" smtClean="0"/>
              <a:t>ietf</a:t>
            </a:r>
            <a:r>
              <a:rPr lang="en-US" sz="1800" dirty="0" smtClean="0"/>
              <a:t>-stir-certificates)</a:t>
            </a:r>
          </a:p>
          <a:p>
            <a:endParaRPr lang="en-US" sz="1800" dirty="0" smtClean="0"/>
          </a:p>
          <a:p>
            <a:r>
              <a:rPr lang="en-US" sz="1800" dirty="0" smtClean="0"/>
              <a:t>TN Authorization List identifies the set of TNs that are within the cert’s scope of authority using three different data types</a:t>
            </a:r>
          </a:p>
          <a:p>
            <a:pPr lvl="1"/>
            <a:r>
              <a:rPr lang="en-US" sz="1600" i="1" dirty="0" smtClean="0"/>
              <a:t>ServiceProviderCode</a:t>
            </a:r>
            <a:r>
              <a:rPr lang="en-US" sz="1600" dirty="0" smtClean="0"/>
              <a:t> identifies the SP that owns the certificate</a:t>
            </a:r>
          </a:p>
          <a:p>
            <a:pPr lvl="1"/>
            <a:r>
              <a:rPr lang="en-US" sz="1600" i="1" dirty="0" smtClean="0"/>
              <a:t>TelephoneNumberRange</a:t>
            </a:r>
            <a:r>
              <a:rPr lang="en-US" sz="1600" dirty="0" smtClean="0"/>
              <a:t> identifies a range of TNs</a:t>
            </a:r>
          </a:p>
          <a:p>
            <a:pPr lvl="1"/>
            <a:r>
              <a:rPr lang="en-US" sz="1600" i="1" dirty="0" smtClean="0"/>
              <a:t>TelephoneNumber</a:t>
            </a:r>
            <a:r>
              <a:rPr lang="en-US" sz="1600" dirty="0" smtClean="0"/>
              <a:t> identifies a single TN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SHAKEN mandates that STI certificates support only </a:t>
            </a:r>
            <a:r>
              <a:rPr lang="en-US" sz="1800" i="1" dirty="0" smtClean="0"/>
              <a:t>ServiceProviderCode</a:t>
            </a:r>
          </a:p>
          <a:p>
            <a:pPr lvl="1"/>
            <a:r>
              <a:rPr lang="en-US" sz="1600" dirty="0" smtClean="0"/>
              <a:t>This has the semantics "the scope of this cert is all the TNs owned by this </a:t>
            </a:r>
            <a:r>
              <a:rPr lang="en-US" sz="1600" dirty="0" smtClean="0"/>
              <a:t>SP”</a:t>
            </a:r>
          </a:p>
          <a:p>
            <a:pPr marL="857250" lvl="2" indent="0">
              <a:buNone/>
            </a:pPr>
            <a:r>
              <a:rPr lang="en-US" sz="1400" i="1" dirty="0" smtClean="0"/>
              <a:t>(Here, “owned” means the SP has established a verified association with the TN)</a:t>
            </a:r>
            <a:endParaRPr lang="en-US" sz="1400" i="1" dirty="0" smtClean="0"/>
          </a:p>
        </p:txBody>
      </p:sp>
      <p:cxnSp>
        <p:nvCxnSpPr>
          <p:cNvPr id="11" name="Straight Arrow Connector 101"/>
          <p:cNvCxnSpPr>
            <a:stCxn id="14" idx="3"/>
            <a:endCxn id="12" idx="3"/>
          </p:cNvCxnSpPr>
          <p:nvPr/>
        </p:nvCxnSpPr>
        <p:spPr>
          <a:xfrm flipH="1" flipV="1">
            <a:off x="6490377" y="2934372"/>
            <a:ext cx="1228153" cy="1175063"/>
          </a:xfrm>
          <a:prstGeom prst="bentConnector3">
            <a:avLst>
              <a:gd name="adj1" fmla="val -18613"/>
            </a:avLst>
          </a:prstGeom>
          <a:ln>
            <a:solidFill>
              <a:srgbClr val="800000"/>
            </a:solidFill>
            <a:prstDash val="sysDash"/>
            <a:tailEnd type="triangle" w="med" len="lg"/>
          </a:ln>
        </p:spPr>
      </p:cxnSp>
      <p:sp>
        <p:nvSpPr>
          <p:cNvPr id="12" name="TextBox 11"/>
          <p:cNvSpPr txBox="1"/>
          <p:nvPr/>
        </p:nvSpPr>
        <p:spPr>
          <a:xfrm>
            <a:off x="6305711" y="27497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533864" y="392476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4280630" y="4941491"/>
            <a:ext cx="266034" cy="1964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/>
          <a:lstStyle/>
          <a:p>
            <a:fld id="{86CB4B4D-7CA3-9044-876B-883B54F8677D}" type="slidenum">
              <a:rPr sz="1200"/>
              <a:t>4</a:t>
            </a:fld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2178012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4280630" y="4776391"/>
            <a:ext cx="266034" cy="1964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/>
          <a:lstStyle/>
          <a:p>
            <a:fld id="{86CB4B4D-7CA3-9044-876B-883B54F8677D}" type="slidenum">
              <a:rPr sz="1200"/>
              <a:t>5</a:t>
            </a:fld>
            <a:endParaRPr sz="1200" dirty="0"/>
          </a:p>
        </p:txBody>
      </p:sp>
      <p:sp>
        <p:nvSpPr>
          <p:cNvPr id="10" name="Rounded Rectangle 9"/>
          <p:cNvSpPr/>
          <p:nvPr/>
        </p:nvSpPr>
        <p:spPr>
          <a:xfrm>
            <a:off x="3481216" y="496391"/>
            <a:ext cx="1463149" cy="2043550"/>
          </a:xfrm>
          <a:prstGeom prst="roundRect">
            <a:avLst/>
          </a:prstGeom>
          <a:solidFill>
            <a:schemeClr val="bg1">
              <a:lumMod val="85000"/>
              <a:alpha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spcCol="0" rtlCol="0" anchor="t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39336" y="9146"/>
            <a:ext cx="4138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SHAKEN Authentication &amp; Verification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307263" y="2255156"/>
            <a:ext cx="1825570" cy="707630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wrap="square" tIns="9144" bIns="9144" rtlCol="0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200"/>
              </a:spcBef>
              <a:defRPr sz="1100">
                <a:solidFill>
                  <a:srgbClr val="000000"/>
                </a:solidFill>
                <a:latin typeface="+mj-lt"/>
                <a:cs typeface="Times"/>
              </a:defRPr>
            </a:lvl1pPr>
          </a:lstStyle>
          <a:p>
            <a:r>
              <a:rPr lang="en-US" dirty="0" smtClean="0"/>
              <a:t>PAI: TN-a;  </a:t>
            </a:r>
            <a:r>
              <a:rPr lang="en-US" dirty="0"/>
              <a:t>To</a:t>
            </a:r>
            <a:r>
              <a:rPr lang="en-US" dirty="0" smtClean="0"/>
              <a:t>: TN-x</a:t>
            </a:r>
          </a:p>
          <a:p>
            <a:r>
              <a:rPr lang="en-US" dirty="0" smtClean="0"/>
              <a:t>Identity: </a:t>
            </a:r>
          </a:p>
          <a:p>
            <a:r>
              <a:rPr lang="en-US" dirty="0"/>
              <a:t> </a:t>
            </a:r>
            <a:r>
              <a:rPr lang="en-US" dirty="0" smtClean="0"/>
              <a:t>  SHAKEN Passport token,</a:t>
            </a:r>
          </a:p>
          <a:p>
            <a:r>
              <a:rPr lang="en-US" dirty="0"/>
              <a:t> </a:t>
            </a:r>
            <a:r>
              <a:rPr lang="en-US" dirty="0" smtClean="0"/>
              <a:t>  STI cert URL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00439" y="875428"/>
            <a:ext cx="1231951" cy="381139"/>
          </a:xfrm>
          <a:prstGeom prst="rect">
            <a:avLst/>
          </a:prstGeom>
          <a:solidFill>
            <a:srgbClr val="FFFFCC">
              <a:alpha val="85000"/>
            </a:srgb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88456" y="1031688"/>
            <a:ext cx="1070160" cy="181970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STI certificate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286964" y="496391"/>
            <a:ext cx="1402081" cy="2039112"/>
          </a:xfrm>
          <a:prstGeom prst="roundRect">
            <a:avLst/>
          </a:prstGeom>
          <a:solidFill>
            <a:schemeClr val="bg1">
              <a:lumMod val="85000"/>
              <a:alpha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spcCol="0" rtlCol="0" anchor="t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66438" y="910343"/>
            <a:ext cx="690880" cy="298479"/>
          </a:xfrm>
          <a:prstGeom prst="rect">
            <a:avLst/>
          </a:prstGeom>
          <a:solidFill>
            <a:srgbClr val="FFFFCC">
              <a:alpha val="85000"/>
            </a:srgb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STI-VS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00439" y="479727"/>
            <a:ext cx="120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Originating SP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3654389" y="2035609"/>
            <a:ext cx="1058129" cy="4060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Call Control</a:t>
            </a:r>
          </a:p>
        </p:txBody>
      </p:sp>
      <p:cxnSp>
        <p:nvCxnSpPr>
          <p:cNvPr id="16" name="Straight Arrow Connector 15"/>
          <p:cNvCxnSpPr>
            <a:stCxn id="15" idx="2"/>
            <a:endCxn id="59" idx="0"/>
          </p:cNvCxnSpPr>
          <p:nvPr/>
        </p:nvCxnSpPr>
        <p:spPr>
          <a:xfrm flipH="1">
            <a:off x="4173547" y="2441663"/>
            <a:ext cx="9907" cy="1086863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482814" y="2035609"/>
            <a:ext cx="1058129" cy="4060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Call Control</a:t>
            </a:r>
          </a:p>
        </p:txBody>
      </p:sp>
      <p:cxnSp>
        <p:nvCxnSpPr>
          <p:cNvPr id="18" name="Straight Arrow Connector 17"/>
          <p:cNvCxnSpPr>
            <a:stCxn id="12" idx="2"/>
            <a:endCxn id="17" idx="0"/>
          </p:cNvCxnSpPr>
          <p:nvPr/>
        </p:nvCxnSpPr>
        <p:spPr>
          <a:xfrm>
            <a:off x="8011878" y="1208822"/>
            <a:ext cx="1" cy="826787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07849" y="473971"/>
            <a:ext cx="12837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Terminating SP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799584" y="2793709"/>
            <a:ext cx="992579" cy="247504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100" b="1" dirty="0" smtClean="0">
                <a:solidFill>
                  <a:schemeClr val="tx1"/>
                </a:solidFill>
                <a:latin typeface="+mj-lt"/>
                <a:cs typeface="Times"/>
              </a:rPr>
              <a:t>INVITE TN-x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99538" y="3022156"/>
            <a:ext cx="1557312" cy="173637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wrap="square" tIns="9144" bIns="9144" rtlCol="0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200"/>
              </a:spcBef>
              <a:defRPr sz="1100">
                <a:solidFill>
                  <a:srgbClr val="000000"/>
                </a:solidFill>
                <a:latin typeface="+mj-lt"/>
                <a:cs typeface="Times"/>
              </a:defRPr>
            </a:lvl1pPr>
          </a:lstStyle>
          <a:p>
            <a:r>
              <a:rPr lang="en-US" dirty="0" smtClean="0"/>
              <a:t>PPI: TN-a;  </a:t>
            </a:r>
            <a:r>
              <a:rPr lang="en-US" dirty="0"/>
              <a:t>To</a:t>
            </a:r>
            <a:r>
              <a:rPr lang="en-US" dirty="0" smtClean="0"/>
              <a:t>: TN-x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555840" y="2761533"/>
            <a:ext cx="304958" cy="247504"/>
            <a:chOff x="2311241" y="1143045"/>
            <a:chExt cx="304958" cy="247504"/>
          </a:xfrm>
        </p:grpSpPr>
        <p:sp>
          <p:nvSpPr>
            <p:cNvPr id="23" name="TextBox 22"/>
            <p:cNvSpPr txBox="1"/>
            <p:nvPr/>
          </p:nvSpPr>
          <p:spPr>
            <a:xfrm>
              <a:off x="2311241" y="1143045"/>
              <a:ext cx="304958" cy="24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100" b="1" dirty="0">
                  <a:latin typeface="+mj-lt"/>
                  <a:cs typeface="Times"/>
                </a:rPr>
                <a:t>1</a:t>
              </a:r>
              <a:endParaRPr lang="en-US" sz="1100" b="1" dirty="0" smtClean="0">
                <a:solidFill>
                  <a:schemeClr val="tx1"/>
                </a:solidFill>
                <a:latin typeface="+mj-lt"/>
                <a:cs typeface="Times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2319866" y="1168399"/>
              <a:ext cx="245533" cy="21166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rtlCol="0" anchor="ctr"/>
            <a:lstStyle/>
            <a:p>
              <a:pPr algn="ctr"/>
              <a:endParaRPr lang="en-US" sz="1100" dirty="0" smtClean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307309" y="2026709"/>
            <a:ext cx="992579" cy="247504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100" b="1" dirty="0" smtClean="0">
                <a:solidFill>
                  <a:schemeClr val="tx1"/>
                </a:solidFill>
                <a:latin typeface="+mj-lt"/>
                <a:cs typeface="Times"/>
              </a:rPr>
              <a:t>INVITE TN-x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5063311" y="1984183"/>
            <a:ext cx="304958" cy="247504"/>
            <a:chOff x="2311241" y="1143045"/>
            <a:chExt cx="304958" cy="247504"/>
          </a:xfrm>
        </p:grpSpPr>
        <p:sp>
          <p:nvSpPr>
            <p:cNvPr id="27" name="TextBox 26"/>
            <p:cNvSpPr txBox="1"/>
            <p:nvPr/>
          </p:nvSpPr>
          <p:spPr>
            <a:xfrm>
              <a:off x="2311241" y="1143045"/>
              <a:ext cx="304958" cy="24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100" b="1" dirty="0">
                  <a:latin typeface="+mj-lt"/>
                  <a:cs typeface="Times"/>
                </a:rPr>
                <a:t>3</a:t>
              </a:r>
              <a:endParaRPr lang="en-US" sz="1100" b="1" dirty="0" smtClean="0">
                <a:solidFill>
                  <a:schemeClr val="tx1"/>
                </a:solidFill>
                <a:latin typeface="+mj-lt"/>
                <a:cs typeface="Times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2319866" y="1168399"/>
              <a:ext cx="245533" cy="21166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rtlCol="0" anchor="ctr"/>
            <a:lstStyle/>
            <a:p>
              <a:pPr algn="ctr"/>
              <a:endParaRPr lang="en-US" sz="1100" dirty="0" smtClean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307262" y="841326"/>
            <a:ext cx="872354" cy="247504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100" b="1" dirty="0" smtClean="0">
                <a:solidFill>
                  <a:schemeClr val="tx1"/>
                </a:solidFill>
                <a:latin typeface="+mj-lt"/>
                <a:cs typeface="Times"/>
              </a:rPr>
              <a:t>GET </a:t>
            </a:r>
            <a:r>
              <a:rPr lang="en-US" sz="1100" dirty="0" smtClean="0">
                <a:latin typeface="+mj-lt"/>
                <a:cs typeface="Times"/>
              </a:rPr>
              <a:t>STI</a:t>
            </a:r>
            <a:r>
              <a:rPr lang="en-US" sz="1100" dirty="0" smtClean="0">
                <a:solidFill>
                  <a:schemeClr val="tx1"/>
                </a:solidFill>
                <a:latin typeface="+mj-lt"/>
                <a:cs typeface="Times"/>
              </a:rPr>
              <a:t> cert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063264" y="788640"/>
            <a:ext cx="304958" cy="247504"/>
            <a:chOff x="2311241" y="1143045"/>
            <a:chExt cx="304958" cy="247504"/>
          </a:xfrm>
        </p:grpSpPr>
        <p:sp>
          <p:nvSpPr>
            <p:cNvPr id="31" name="TextBox 30"/>
            <p:cNvSpPr txBox="1"/>
            <p:nvPr/>
          </p:nvSpPr>
          <p:spPr>
            <a:xfrm>
              <a:off x="2311241" y="1143045"/>
              <a:ext cx="304958" cy="24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100" b="1" dirty="0">
                  <a:latin typeface="+mj-lt"/>
                  <a:cs typeface="Times"/>
                </a:rPr>
                <a:t>5</a:t>
              </a:r>
              <a:endParaRPr lang="en-US" sz="1100" b="1" dirty="0" smtClean="0">
                <a:solidFill>
                  <a:schemeClr val="tx1"/>
                </a:solidFill>
                <a:latin typeface="+mj-lt"/>
                <a:cs typeface="Times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2319866" y="1168399"/>
              <a:ext cx="245533" cy="21166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rtlCol="0" anchor="ctr"/>
            <a:lstStyle/>
            <a:p>
              <a:pPr algn="ctr"/>
              <a:endParaRPr lang="en-US" sz="1100" dirty="0" smtClean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</p:grpSp>
      <p:cxnSp>
        <p:nvCxnSpPr>
          <p:cNvPr id="33" name="Straight Arrow Connector 32"/>
          <p:cNvCxnSpPr>
            <a:stCxn id="17" idx="1"/>
            <a:endCxn id="15" idx="3"/>
          </p:cNvCxnSpPr>
          <p:nvPr/>
        </p:nvCxnSpPr>
        <p:spPr>
          <a:xfrm flipH="1">
            <a:off x="4712518" y="2238636"/>
            <a:ext cx="2770296" cy="0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7489115" y="3528526"/>
            <a:ext cx="1043728" cy="1418018"/>
          </a:xfrm>
          <a:prstGeom prst="roundRect">
            <a:avLst/>
          </a:prstGeom>
          <a:gradFill>
            <a:gsLst>
              <a:gs pos="0">
                <a:schemeClr val="bg2">
                  <a:lumMod val="25000"/>
                </a:schemeClr>
              </a:gs>
              <a:gs pos="100000">
                <a:schemeClr val="bg1">
                  <a:lumMod val="6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558568" y="3642488"/>
            <a:ext cx="904190" cy="11770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304083" y="3612404"/>
            <a:ext cx="141224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Incoming Call</a:t>
            </a:r>
          </a:p>
          <a:p>
            <a:pPr algn="ctr"/>
            <a:r>
              <a:rPr lang="en-US" sz="1100" dirty="0" smtClean="0"/>
              <a:t>from TN-a  </a:t>
            </a:r>
            <a:r>
              <a:rPr lang="en-US" sz="1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1100" b="1" dirty="0">
              <a:solidFill>
                <a:srgbClr val="0080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7847528" y="4409647"/>
            <a:ext cx="365760" cy="325484"/>
          </a:xfrm>
          <a:prstGeom prst="ellipse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395" y="4491503"/>
            <a:ext cx="153062" cy="182497"/>
          </a:xfrm>
          <a:prstGeom prst="rect">
            <a:avLst/>
          </a:prstGeom>
        </p:spPr>
      </p:pic>
      <p:cxnSp>
        <p:nvCxnSpPr>
          <p:cNvPr id="39" name="Straight Arrow Connector 38"/>
          <p:cNvCxnSpPr>
            <a:stCxn id="34" idx="0"/>
            <a:endCxn id="17" idx="2"/>
          </p:cNvCxnSpPr>
          <p:nvPr/>
        </p:nvCxnSpPr>
        <p:spPr>
          <a:xfrm flipV="1">
            <a:off x="8010979" y="2441663"/>
            <a:ext cx="900" cy="1086863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439748" y="2992780"/>
            <a:ext cx="1703540" cy="351635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wrap="square" tIns="9144" bIns="9144" rtlCol="0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200"/>
              </a:spcBef>
              <a:defRPr sz="1100">
                <a:solidFill>
                  <a:srgbClr val="000000"/>
                </a:solidFill>
                <a:latin typeface="+mj-lt"/>
                <a:cs typeface="Times"/>
              </a:defRPr>
            </a:lvl1pPr>
          </a:lstStyle>
          <a:p>
            <a:r>
              <a:rPr lang="en-US" dirty="0" smtClean="0"/>
              <a:t>PAI: TN-a, </a:t>
            </a:r>
            <a:r>
              <a:rPr lang="en-US" dirty="0" smtClean="0">
                <a:solidFill>
                  <a:srgbClr val="008000"/>
                </a:solidFill>
              </a:rPr>
              <a:t>verstat-verified</a:t>
            </a:r>
            <a:r>
              <a:rPr lang="en-US" dirty="0" smtClean="0"/>
              <a:t>;  </a:t>
            </a:r>
          </a:p>
          <a:p>
            <a:r>
              <a:rPr lang="en-US" dirty="0" smtClean="0"/>
              <a:t>To: TN-x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363401" y="2764333"/>
            <a:ext cx="1357745" cy="247504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100" b="1" dirty="0" smtClean="0">
                <a:solidFill>
                  <a:schemeClr val="tx1"/>
                </a:solidFill>
                <a:latin typeface="+mj-lt"/>
                <a:cs typeface="Times"/>
              </a:rPr>
              <a:t>INVITE TN-x-contact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7119403" y="2721807"/>
            <a:ext cx="304958" cy="247504"/>
            <a:chOff x="2311241" y="1143045"/>
            <a:chExt cx="304958" cy="247504"/>
          </a:xfrm>
        </p:grpSpPr>
        <p:sp>
          <p:nvSpPr>
            <p:cNvPr id="43" name="TextBox 42"/>
            <p:cNvSpPr txBox="1"/>
            <p:nvPr/>
          </p:nvSpPr>
          <p:spPr>
            <a:xfrm>
              <a:off x="2311241" y="1143045"/>
              <a:ext cx="304958" cy="24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100" b="1" dirty="0">
                  <a:latin typeface="+mj-lt"/>
                  <a:cs typeface="Times"/>
                </a:rPr>
                <a:t>6</a:t>
              </a:r>
              <a:endParaRPr lang="en-US" sz="1100" b="1" dirty="0" smtClean="0">
                <a:solidFill>
                  <a:schemeClr val="tx1"/>
                </a:solidFill>
                <a:latin typeface="+mj-lt"/>
                <a:cs typeface="Times"/>
              </a:endParaRP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2319866" y="1168399"/>
              <a:ext cx="245533" cy="21166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rtlCol="0" anchor="ctr"/>
            <a:lstStyle/>
            <a:p>
              <a:pPr algn="ctr"/>
              <a:endParaRPr lang="en-US" sz="1100" dirty="0" smtClean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</p:grpSp>
      <p:cxnSp>
        <p:nvCxnSpPr>
          <p:cNvPr id="47" name="Straight Arrow Connector 69"/>
          <p:cNvCxnSpPr>
            <a:stCxn id="12" idx="1"/>
            <a:endCxn id="8" idx="3"/>
          </p:cNvCxnSpPr>
          <p:nvPr/>
        </p:nvCxnSpPr>
        <p:spPr>
          <a:xfrm flipH="1">
            <a:off x="4832390" y="1059583"/>
            <a:ext cx="2834048" cy="6415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193990" y="4883028"/>
            <a:ext cx="17951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Phone registered for TN-x</a:t>
            </a:r>
            <a:endParaRPr lang="en-US" sz="1200" dirty="0"/>
          </a:p>
        </p:txBody>
      </p:sp>
      <p:sp>
        <p:nvSpPr>
          <p:cNvPr id="58" name="Rectangle 57"/>
          <p:cNvSpPr/>
          <p:nvPr/>
        </p:nvSpPr>
        <p:spPr>
          <a:xfrm>
            <a:off x="3838014" y="1317406"/>
            <a:ext cx="690880" cy="298479"/>
          </a:xfrm>
          <a:prstGeom prst="rect">
            <a:avLst/>
          </a:prstGeom>
          <a:solidFill>
            <a:srgbClr val="FFFFCC">
              <a:alpha val="85000"/>
            </a:srgb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STI-</a:t>
            </a:r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dirty="0" smtClean="0">
                <a:solidFill>
                  <a:schemeClr val="tx1"/>
                </a:solidFill>
              </a:rPr>
              <a:t>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3651683" y="3528526"/>
            <a:ext cx="1043728" cy="1418018"/>
          </a:xfrm>
          <a:prstGeom prst="roundRect">
            <a:avLst/>
          </a:prstGeom>
          <a:gradFill>
            <a:gsLst>
              <a:gs pos="0">
                <a:schemeClr val="bg2">
                  <a:lumMod val="25000"/>
                </a:schemeClr>
              </a:gs>
              <a:gs pos="100000">
                <a:schemeClr val="bg1">
                  <a:lumMod val="6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721136" y="3639161"/>
            <a:ext cx="904190" cy="11770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3466651" y="3609077"/>
            <a:ext cx="1412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Outgoing Call</a:t>
            </a:r>
          </a:p>
          <a:p>
            <a:pPr algn="ctr"/>
            <a:r>
              <a:rPr lang="en-US" sz="1100" dirty="0" smtClean="0"/>
              <a:t>to TN-x </a:t>
            </a:r>
            <a:endParaRPr lang="en-US" sz="1100" b="1" dirty="0">
              <a:solidFill>
                <a:srgbClr val="008000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4010096" y="4406320"/>
            <a:ext cx="365760" cy="325484"/>
          </a:xfrm>
          <a:prstGeom prst="ellipse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963" y="4488176"/>
            <a:ext cx="153062" cy="182497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3356558" y="4908348"/>
            <a:ext cx="17951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Phone registered for TN-a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3924586" y="854683"/>
            <a:ext cx="656008" cy="173637"/>
          </a:xfrm>
          <a:prstGeom prst="rect">
            <a:avLst/>
          </a:prstGeom>
          <a:noFill/>
        </p:spPr>
        <p:txBody>
          <a:bodyPr wrap="square" tIns="9144" bIns="9144" rtlCol="0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200"/>
              </a:spcBef>
              <a:defRPr sz="1100">
                <a:solidFill>
                  <a:srgbClr val="000000"/>
                </a:solidFill>
                <a:latin typeface="+mj-lt"/>
                <a:cs typeface="Times"/>
              </a:defRPr>
            </a:lvl1pPr>
          </a:lstStyle>
          <a:p>
            <a:r>
              <a:rPr lang="en-US" dirty="0" smtClean="0"/>
              <a:t>STI-CR</a:t>
            </a:r>
          </a:p>
        </p:txBody>
      </p:sp>
      <p:cxnSp>
        <p:nvCxnSpPr>
          <p:cNvPr id="69" name="Straight Arrow Connector 68"/>
          <p:cNvCxnSpPr>
            <a:stCxn id="58" idx="2"/>
            <a:endCxn id="15" idx="0"/>
          </p:cNvCxnSpPr>
          <p:nvPr/>
        </p:nvCxnSpPr>
        <p:spPr>
          <a:xfrm>
            <a:off x="4183454" y="1615885"/>
            <a:ext cx="0" cy="419724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/>
          <p:cNvSpPr/>
          <p:nvPr/>
        </p:nvSpPr>
        <p:spPr>
          <a:xfrm>
            <a:off x="3799818" y="1717945"/>
            <a:ext cx="942764" cy="173637"/>
          </a:xfrm>
          <a:prstGeom prst="roundRect">
            <a:avLst/>
          </a:prstGeom>
          <a:solidFill>
            <a:schemeClr val="bg1">
              <a:lumMod val="85000"/>
              <a:alpha val="73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spcCol="0" rtlCol="0" anchor="t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799818" y="1717945"/>
            <a:ext cx="1120820" cy="173637"/>
          </a:xfrm>
          <a:prstGeom prst="rect">
            <a:avLst/>
          </a:prstGeom>
          <a:noFill/>
        </p:spPr>
        <p:txBody>
          <a:bodyPr wrap="square" tIns="9144" bIns="9144" rtlCol="0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200"/>
              </a:spcBef>
              <a:defRPr sz="1100">
                <a:solidFill>
                  <a:srgbClr val="000000"/>
                </a:solidFill>
                <a:latin typeface="+mj-lt"/>
                <a:cs typeface="Time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authenticate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3584546" y="1677021"/>
            <a:ext cx="304958" cy="247504"/>
            <a:chOff x="2311241" y="1143045"/>
            <a:chExt cx="304958" cy="247504"/>
          </a:xfrm>
        </p:grpSpPr>
        <p:sp>
          <p:nvSpPr>
            <p:cNvPr id="75" name="TextBox 74"/>
            <p:cNvSpPr txBox="1"/>
            <p:nvPr/>
          </p:nvSpPr>
          <p:spPr>
            <a:xfrm>
              <a:off x="2311241" y="1143045"/>
              <a:ext cx="304958" cy="24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100" b="1" dirty="0">
                  <a:latin typeface="+mj-lt"/>
                  <a:cs typeface="Times"/>
                </a:rPr>
                <a:t>2</a:t>
              </a:r>
              <a:endParaRPr lang="en-US" sz="1100" b="1" dirty="0" smtClean="0">
                <a:solidFill>
                  <a:schemeClr val="tx1"/>
                </a:solidFill>
                <a:latin typeface="+mj-lt"/>
                <a:cs typeface="Times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2319866" y="1168399"/>
              <a:ext cx="245533" cy="21166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rtlCol="0" anchor="ctr"/>
            <a:lstStyle/>
            <a:p>
              <a:pPr algn="ctr"/>
              <a:endParaRPr lang="en-US" sz="1100" dirty="0" smtClean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79" name="Rounded Rectangle 78"/>
          <p:cNvSpPr/>
          <p:nvPr/>
        </p:nvSpPr>
        <p:spPr>
          <a:xfrm>
            <a:off x="7666438" y="1527417"/>
            <a:ext cx="942764" cy="173637"/>
          </a:xfrm>
          <a:prstGeom prst="roundRect">
            <a:avLst/>
          </a:prstGeom>
          <a:solidFill>
            <a:schemeClr val="bg1">
              <a:lumMod val="85000"/>
              <a:alpha val="73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spcCol="0" rtlCol="0" anchor="t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819222" y="1527417"/>
            <a:ext cx="789980" cy="173637"/>
          </a:xfrm>
          <a:prstGeom prst="rect">
            <a:avLst/>
          </a:prstGeom>
          <a:noFill/>
        </p:spPr>
        <p:txBody>
          <a:bodyPr wrap="square" tIns="9144" bIns="9144" rtlCol="0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200"/>
              </a:spcBef>
              <a:defRPr sz="1100">
                <a:solidFill>
                  <a:srgbClr val="000000"/>
                </a:solidFill>
                <a:latin typeface="+mj-lt"/>
                <a:cs typeface="Time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dirty="0" smtClean="0"/>
              <a:t>verify</a:t>
            </a:r>
            <a:endParaRPr lang="en-US" dirty="0"/>
          </a:p>
        </p:txBody>
      </p:sp>
      <p:grpSp>
        <p:nvGrpSpPr>
          <p:cNvPr id="55" name="Group 54"/>
          <p:cNvGrpSpPr/>
          <p:nvPr/>
        </p:nvGrpSpPr>
        <p:grpSpPr>
          <a:xfrm>
            <a:off x="7560633" y="1492133"/>
            <a:ext cx="304958" cy="247504"/>
            <a:chOff x="2311241" y="1143045"/>
            <a:chExt cx="304958" cy="247504"/>
          </a:xfrm>
        </p:grpSpPr>
        <p:sp>
          <p:nvSpPr>
            <p:cNvPr id="56" name="TextBox 55"/>
            <p:cNvSpPr txBox="1"/>
            <p:nvPr/>
          </p:nvSpPr>
          <p:spPr>
            <a:xfrm>
              <a:off x="2311241" y="1143045"/>
              <a:ext cx="304958" cy="24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100" b="1" dirty="0">
                  <a:latin typeface="+mj-lt"/>
                  <a:cs typeface="Times"/>
                </a:rPr>
                <a:t>4</a:t>
              </a:r>
              <a:endParaRPr lang="en-US" sz="1100" b="1" dirty="0" smtClean="0">
                <a:solidFill>
                  <a:schemeClr val="tx1"/>
                </a:solidFill>
                <a:latin typeface="+mj-lt"/>
                <a:cs typeface="Times"/>
              </a:endParaRP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2319866" y="1168399"/>
              <a:ext cx="245533" cy="21166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rtlCol="0" anchor="ctr"/>
            <a:lstStyle/>
            <a:p>
              <a:pPr algn="ctr"/>
              <a:endParaRPr lang="en-US" sz="1100" dirty="0" smtClean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418026" y="1360045"/>
            <a:ext cx="1800493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STI Certificate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/>
              <a:t>Issuer: STI-CA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solidFill>
                  <a:srgbClr val="000000"/>
                </a:solidFill>
              </a:rPr>
              <a:t>TNAuthList</a:t>
            </a:r>
          </a:p>
          <a:p>
            <a:pPr marL="356616" lvl="1" indent="-171450">
              <a:buFont typeface="Arial"/>
              <a:buChar char="•"/>
            </a:pPr>
            <a:r>
              <a:rPr lang="en-US" sz="1100" dirty="0" smtClean="0">
                <a:solidFill>
                  <a:srgbClr val="000000"/>
                </a:solidFill>
              </a:rPr>
              <a:t>ServiceProviderCode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/>
              <a:t>Originating SP public key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/>
              <a:t>Signature</a:t>
            </a:r>
            <a:endParaRPr lang="en-US" sz="1100" dirty="0"/>
          </a:p>
        </p:txBody>
      </p:sp>
      <p:cxnSp>
        <p:nvCxnSpPr>
          <p:cNvPr id="83" name="Straight Arrow Connector 94"/>
          <p:cNvCxnSpPr>
            <a:stCxn id="81" idx="0"/>
            <a:endCxn id="9" idx="1"/>
          </p:cNvCxnSpPr>
          <p:nvPr/>
        </p:nvCxnSpPr>
        <p:spPr>
          <a:xfrm rot="5400000" flipH="1" flipV="1">
            <a:off x="2384678" y="56268"/>
            <a:ext cx="237372" cy="2370183"/>
          </a:xfrm>
          <a:prstGeom prst="bentConnector2">
            <a:avLst/>
          </a:prstGeom>
          <a:ln>
            <a:solidFill>
              <a:schemeClr val="tx1"/>
            </a:solidFill>
            <a:tailEnd type="oval" w="med" len="med"/>
          </a:ln>
        </p:spPr>
      </p:cxnSp>
      <p:sp>
        <p:nvSpPr>
          <p:cNvPr id="92" name="Oval 91"/>
          <p:cNvSpPr/>
          <p:nvPr/>
        </p:nvSpPr>
        <p:spPr>
          <a:xfrm>
            <a:off x="305555" y="1727269"/>
            <a:ext cx="2033857" cy="411778"/>
          </a:xfrm>
          <a:prstGeom prst="ellipse">
            <a:avLst/>
          </a:prstGeom>
          <a:noFill/>
          <a:ln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403211" y="336028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429700" y="3250543"/>
            <a:ext cx="1842885" cy="409856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wrap="square" tIns="9144" bIns="9144" rtlCol="0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200"/>
              </a:spcBef>
              <a:defRPr sz="1100">
                <a:solidFill>
                  <a:srgbClr val="000000"/>
                </a:solidFill>
                <a:latin typeface="+mj-lt"/>
                <a:cs typeface="Times"/>
              </a:defRPr>
            </a:lvl1pPr>
          </a:lstStyle>
          <a:p>
            <a:r>
              <a:rPr lang="en-US" sz="1400" dirty="0" smtClean="0">
                <a:solidFill>
                  <a:srgbClr val="800000"/>
                </a:solidFill>
                <a:latin typeface="+mn-lt"/>
              </a:rPr>
              <a:t>STI certificate scope mandated by SHAKEN </a:t>
            </a:r>
          </a:p>
        </p:txBody>
      </p:sp>
      <p:cxnSp>
        <p:nvCxnSpPr>
          <p:cNvPr id="93" name="Straight Arrow Connector 101"/>
          <p:cNvCxnSpPr>
            <a:stCxn id="92" idx="6"/>
            <a:endCxn id="105" idx="3"/>
          </p:cNvCxnSpPr>
          <p:nvPr/>
        </p:nvCxnSpPr>
        <p:spPr>
          <a:xfrm flipH="1">
            <a:off x="2272585" y="1933158"/>
            <a:ext cx="66827" cy="1522313"/>
          </a:xfrm>
          <a:prstGeom prst="bentConnector3">
            <a:avLst>
              <a:gd name="adj1" fmla="val -342077"/>
            </a:avLst>
          </a:prstGeom>
          <a:ln>
            <a:solidFill>
              <a:srgbClr val="800000"/>
            </a:solidFill>
            <a:prstDash val="sysDash"/>
            <a:tailEnd type="triangle" w="med" len="lg"/>
          </a:ln>
        </p:spPr>
      </p:cxnSp>
    </p:spTree>
    <p:extLst>
      <p:ext uri="{BB962C8B-B14F-4D97-AF65-F5344CB8AC3E}">
        <p14:creationId xmlns:p14="http://schemas.microsoft.com/office/powerpoint/2010/main" val="496714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Implications of SP-level certificates </a:t>
            </a:r>
            <a:endParaRPr lang="en-US" sz="2800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Using SP-level certs means that </a:t>
            </a:r>
            <a:r>
              <a:rPr lang="mr-IN" sz="1800" dirty="0" smtClean="0"/>
              <a:t>…</a:t>
            </a:r>
            <a:endParaRPr lang="en-US" sz="1800" dirty="0" smtClean="0"/>
          </a:p>
          <a:p>
            <a:pPr lvl="1"/>
            <a:r>
              <a:rPr lang="en-US" sz="1600" dirty="0" smtClean="0"/>
              <a:t>Verification services cannot explicitly verify that calling TN belongs to the certificate owner</a:t>
            </a:r>
          </a:p>
          <a:p>
            <a:pPr lvl="4"/>
            <a:endParaRPr lang="en-US" sz="1000" dirty="0" smtClean="0"/>
          </a:p>
          <a:p>
            <a:r>
              <a:rPr lang="en-US" sz="1800" dirty="0" smtClean="0"/>
              <a:t>Therefore, verification services must assume that the originating SP holding certificate will fully attest only calling TNs that it </a:t>
            </a:r>
            <a:r>
              <a:rPr lang="en-US" sz="1800" dirty="0" smtClean="0"/>
              <a:t>"</a:t>
            </a:r>
            <a:r>
              <a:rPr lang="en-US" sz="1800" dirty="0" smtClean="0"/>
              <a:t>owns"</a:t>
            </a:r>
            <a:endParaRPr lang="en-US" sz="1800" dirty="0" smtClean="0"/>
          </a:p>
          <a:p>
            <a:pPr lvl="1"/>
            <a:r>
              <a:rPr lang="en-US" sz="1600" dirty="0" smtClean="0"/>
              <a:t>This is a reasonable assumption, since the verification service knows that the originating SP is an STI-authorized provider in good standing</a:t>
            </a:r>
          </a:p>
          <a:p>
            <a:pPr lvl="2"/>
            <a:endParaRPr lang="en-US" sz="1400" dirty="0" smtClean="0"/>
          </a:p>
          <a:p>
            <a:r>
              <a:rPr lang="en-US" sz="1800" dirty="0" smtClean="0"/>
              <a:t>An originating SP has a strong incentive not to break this trust, since</a:t>
            </a:r>
            <a:r>
              <a:rPr lang="mr-IN" sz="1800" dirty="0" smtClean="0"/>
              <a:t>…</a:t>
            </a:r>
            <a:endParaRPr lang="en-US" sz="1800" dirty="0" smtClean="0"/>
          </a:p>
          <a:p>
            <a:pPr lvl="1"/>
            <a:r>
              <a:rPr lang="en-US" sz="1600" dirty="0" smtClean="0"/>
              <a:t>Doing so would negatively affect its reputation, and </a:t>
            </a:r>
          </a:p>
          <a:p>
            <a:pPr lvl="1"/>
            <a:r>
              <a:rPr lang="en-US" sz="1600" dirty="0" smtClean="0"/>
              <a:t>Could result in loss of STI accreditation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05711" y="27497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533864" y="392476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4280630" y="4941491"/>
            <a:ext cx="266034" cy="1964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/>
          <a:lstStyle/>
          <a:p>
            <a:fld id="{86CB4B4D-7CA3-9044-876B-883B54F8677D}" type="slidenum">
              <a:rPr sz="1200"/>
              <a:t>6</a:t>
            </a:fld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1428281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7525" y="2222679"/>
            <a:ext cx="5159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Telephone Number Proof-of-Possession</a:t>
            </a: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3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4280630" y="4916091"/>
            <a:ext cx="266034" cy="1964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/>
          <a:lstStyle/>
          <a:p>
            <a:fld id="{86CB4B4D-7CA3-9044-876B-883B54F8677D}" type="slidenum">
              <a:rPr sz="1200"/>
              <a:t>7</a:t>
            </a:fld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177078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TN-PoP enables support of full attestation for additional use cases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How to support full attestation when customer obtains TNs from multiple providers?</a:t>
            </a:r>
          </a:p>
          <a:p>
            <a:pPr lvl="1"/>
            <a:r>
              <a:rPr lang="en-US" dirty="0" smtClean="0"/>
              <a:t>Per SHAKEN, the originating SP cannot provide full attestation if it doesn’t own the calling TN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Use cases include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Multi-</a:t>
            </a:r>
            <a:r>
              <a:rPr lang="en-US" dirty="0" smtClean="0"/>
              <a:t>homed </a:t>
            </a:r>
            <a:r>
              <a:rPr lang="en-US" dirty="0" smtClean="0"/>
              <a:t>PBX originates call via one </a:t>
            </a:r>
            <a:r>
              <a:rPr lang="en-US" dirty="0" smtClean="0"/>
              <a:t>SP </a:t>
            </a:r>
            <a:r>
              <a:rPr lang="en-US" dirty="0" smtClean="0"/>
              <a:t>from a calling TN obtained from another </a:t>
            </a:r>
            <a:r>
              <a:rPr lang="en-US" dirty="0" smtClean="0"/>
              <a:t>SP</a:t>
            </a:r>
            <a:endParaRPr lang="en-US" dirty="0" smtClean="0"/>
          </a:p>
          <a:p>
            <a:pPr lvl="1"/>
            <a:r>
              <a:rPr lang="en-US" dirty="0" smtClean="0"/>
              <a:t>Enterprise originates call via host SP from a calling toll-free number obtained from a </a:t>
            </a:r>
            <a:r>
              <a:rPr lang="en-US" dirty="0" err="1" smtClean="0"/>
              <a:t>RespOrg</a:t>
            </a:r>
            <a:endParaRPr lang="en-US" dirty="0" smtClean="0"/>
          </a:p>
          <a:p>
            <a:pPr lvl="1"/>
            <a:r>
              <a:rPr lang="en-US" dirty="0" smtClean="0"/>
              <a:t>Legitimate spoofing service delivers calling user’s work TN for calls originated from user’s home phone</a:t>
            </a:r>
          </a:p>
          <a:p>
            <a:pPr lvl="1"/>
            <a:r>
              <a:rPr lang="en-US" dirty="0" smtClean="0"/>
              <a:t>Automatic outbound dialing service originates call via host SP using calling TN owned by another SP (e.g. school  outbound calling service announces snow-day </a:t>
            </a:r>
            <a:r>
              <a:rPr lang="en-US" dirty="0" smtClean="0"/>
              <a:t>closings display school’s TN)</a:t>
            </a:r>
            <a:endParaRPr lang="en-US" dirty="0" smtClean="0"/>
          </a:p>
          <a:p>
            <a:pPr lvl="4"/>
            <a:endParaRPr lang="en-US" dirty="0" smtClean="0"/>
          </a:p>
          <a:p>
            <a:r>
              <a:rPr lang="en-US" dirty="0" smtClean="0"/>
              <a:t>TN Proof-of-Possession enables support of full attestation for all these cases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4280630" y="4928791"/>
            <a:ext cx="266034" cy="1964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/>
          <a:lstStyle/>
          <a:p>
            <a:fld id="{86CB4B4D-7CA3-9044-876B-883B54F8677D}" type="slidenum">
              <a:rPr sz="1200"/>
              <a:t>8</a:t>
            </a:fld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3928295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TN-PoP Introduces two new roles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1800" dirty="0"/>
              <a:t>Telephone Number Provider: </a:t>
            </a:r>
          </a:p>
          <a:p>
            <a:pPr lvl="1"/>
            <a:r>
              <a:rPr lang="en-US" sz="1600" dirty="0"/>
              <a:t>An entity that is authoritative </a:t>
            </a:r>
            <a:r>
              <a:rPr lang="en-US" sz="1600" dirty="0" smtClean="0"/>
              <a:t>for a </a:t>
            </a:r>
            <a:r>
              <a:rPr lang="en-US" sz="1600" dirty="0"/>
              <a:t>set of telephone numbers, and that can delegate a subset of those telephone numbers to another </a:t>
            </a:r>
            <a:r>
              <a:rPr lang="en-US" sz="1600" dirty="0" smtClean="0"/>
              <a:t>entity</a:t>
            </a:r>
          </a:p>
          <a:p>
            <a:pPr lvl="1"/>
            <a:r>
              <a:rPr lang="en-US" sz="1600" dirty="0" smtClean="0"/>
              <a:t>Examples </a:t>
            </a:r>
            <a:r>
              <a:rPr lang="en-US" sz="1600" dirty="0"/>
              <a:t>include STI-authorized telephone service providers, </a:t>
            </a:r>
            <a:r>
              <a:rPr lang="en-US" sz="1600" dirty="0" smtClean="0"/>
              <a:t>RespOrgs</a:t>
            </a:r>
            <a:r>
              <a:rPr lang="en-US" sz="1600" dirty="0"/>
              <a:t>, and 3</a:t>
            </a:r>
            <a:r>
              <a:rPr lang="en-US" sz="1600" baseline="30000" dirty="0"/>
              <a:t>rd</a:t>
            </a:r>
            <a:r>
              <a:rPr lang="en-US" sz="1600" dirty="0"/>
              <a:t>-party TN </a:t>
            </a:r>
            <a:r>
              <a:rPr lang="en-US" sz="1600" dirty="0" smtClean="0"/>
              <a:t>providers</a:t>
            </a:r>
          </a:p>
          <a:p>
            <a:pPr lvl="3"/>
            <a:endParaRPr lang="en-US" sz="800" dirty="0"/>
          </a:p>
          <a:p>
            <a:pPr lvl="0"/>
            <a:r>
              <a:rPr lang="en-US" sz="1800" dirty="0"/>
              <a:t>Customer Application Function: </a:t>
            </a:r>
          </a:p>
          <a:p>
            <a:pPr lvl="1"/>
            <a:r>
              <a:rPr lang="en-US" sz="1600" dirty="0"/>
              <a:t>A non-STI-authorized entity that purchases (or otherwise obtains) delegated telephone numbers from a Telephone Number Provider. </a:t>
            </a:r>
          </a:p>
          <a:p>
            <a:pPr lvl="1"/>
            <a:r>
              <a:rPr lang="en-US" sz="1600" dirty="0"/>
              <a:t>Examples include an Enterprise PBX, a legitimate spoofing application, or an automated outbound dialing service.</a:t>
            </a:r>
          </a:p>
          <a:p>
            <a:pPr marL="914400" lvl="2" indent="0">
              <a:buNone/>
            </a:pPr>
            <a:endParaRPr lang="en-US" sz="1000" dirty="0" smtClean="0"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4280630" y="4941491"/>
            <a:ext cx="266034" cy="1964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/>
          <a:lstStyle/>
          <a:p>
            <a:fld id="{86CB4B4D-7CA3-9044-876B-883B54F8677D}" type="slidenum">
              <a:rPr sz="1200"/>
              <a:t>9</a:t>
            </a:fld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1480933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63742</TotalTime>
  <Words>1609</Words>
  <Application>Microsoft Macintosh PowerPoint</Application>
  <PresentationFormat>On-screen Show (16:9)</PresentationFormat>
  <Paragraphs>238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SHAKEN provides full attestation for this use case</vt:lpstr>
      <vt:lpstr>SHAKEN certificate scope at SP-level granularity</vt:lpstr>
      <vt:lpstr>PowerPoint Presentation</vt:lpstr>
      <vt:lpstr>Implications of SP-level certificates </vt:lpstr>
      <vt:lpstr>PowerPoint Presentation</vt:lpstr>
      <vt:lpstr>TN-PoP enables support of full attestation for additional use cases</vt:lpstr>
      <vt:lpstr>TN-PoP Introduces two new roles</vt:lpstr>
      <vt:lpstr>TN-PoP Solution Overview</vt:lpstr>
      <vt:lpstr>PowerPoint Presentation</vt:lpstr>
      <vt:lpstr>PowerPoint Presentation</vt:lpstr>
      <vt:lpstr>PoP certificates</vt:lpstr>
      <vt:lpstr>PoP PASSporT Token</vt:lpstr>
      <vt:lpstr>Carrying PoP Identity header end-to-end</vt:lpstr>
      <vt:lpstr>General TN-PoP Requirements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Hancock</dc:creator>
  <cp:lastModifiedBy>David Hancock</cp:lastModifiedBy>
  <cp:revision>816</cp:revision>
  <dcterms:created xsi:type="dcterms:W3CDTF">2017-05-10T12:27:43Z</dcterms:created>
  <dcterms:modified xsi:type="dcterms:W3CDTF">2017-12-08T17:55:14Z</dcterms:modified>
</cp:coreProperties>
</file>