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497" r:id="rId1"/>
  </p:sldMasterIdLst>
  <p:notesMasterIdLst>
    <p:notesMasterId r:id="rId12"/>
  </p:notesMasterIdLst>
  <p:handoutMasterIdLst>
    <p:handoutMasterId r:id="rId13"/>
  </p:handoutMasterIdLst>
  <p:sldIdLst>
    <p:sldId id="1636" r:id="rId2"/>
    <p:sldId id="1687" r:id="rId3"/>
    <p:sldId id="1688" r:id="rId4"/>
    <p:sldId id="1676" r:id="rId5"/>
    <p:sldId id="1679" r:id="rId6"/>
    <p:sldId id="1690" r:id="rId7"/>
    <p:sldId id="1689" r:id="rId8"/>
    <p:sldId id="1692" r:id="rId9"/>
    <p:sldId id="1693" r:id="rId10"/>
    <p:sldId id="1543" r:id="rId11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FF99"/>
    <a:srgbClr val="008000"/>
    <a:srgbClr val="FF9900"/>
    <a:srgbClr val="CC6600"/>
    <a:srgbClr val="993300"/>
    <a:srgbClr val="FF9933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432" autoAdjust="0"/>
    <p:restoredTop sz="93524" autoAdjust="0"/>
  </p:normalViewPr>
  <p:slideViewPr>
    <p:cSldViewPr snapToGrid="0" showGuides="1">
      <p:cViewPr varScale="1">
        <p:scale>
          <a:sx n="83" d="100"/>
          <a:sy n="83" d="100"/>
        </p:scale>
        <p:origin x="-2146" y="-62"/>
      </p:cViewPr>
      <p:guideLst>
        <p:guide orient="horz" pos="2160"/>
        <p:guide pos="287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566" y="-72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C118900-6930-4E3C-82A2-ECD484CDC4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02023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2DD8318-2179-43C5-A403-0BF8219684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21647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392C9-C168-4275-9274-66C39927C095}" type="slidenum">
              <a:rPr lang="en-US" altLang="zh-TW" smtClean="0">
                <a:latin typeface="Arial" pitchFamily="34" charset="0"/>
              </a:rPr>
              <a:pPr/>
              <a:t>1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378FF-F5E3-4838-AE7C-CB93E57068B6}" type="slidenum">
              <a:rPr lang="en-US" altLang="zh-TW" smtClean="0">
                <a:latin typeface="Arial" pitchFamily="34" charset="0"/>
              </a:rPr>
              <a:pPr/>
              <a:t>10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09901_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03748" y="3892585"/>
            <a:ext cx="4536504" cy="104928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9860" y="1213510"/>
            <a:ext cx="6297930" cy="143522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>
              <a:defRPr lang="en-US" altLang="zh-TW" sz="4800" b="1" dirty="0">
                <a:solidFill>
                  <a:srgbClr val="FF0000"/>
                </a:solidFill>
                <a:effectLst/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20"/>
          <p:cNvSpPr txBox="1">
            <a:spLocks noChangeArrowheads="1"/>
          </p:cNvSpPr>
          <p:nvPr userDrawn="1"/>
        </p:nvSpPr>
        <p:spPr bwMode="auto">
          <a:xfrm>
            <a:off x="8572500" y="6537325"/>
            <a:ext cx="78581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CF35A033-E4A5-475B-9464-8C01A1525965}" type="slidenum">
              <a:rPr kumimoji="0" lang="zh-TW" altLang="en-US" sz="1200" smtClean="0">
                <a:solidFill>
                  <a:srgbClr val="161616"/>
                </a:solidFill>
                <a:latin typeface="Verdana" pitchFamily="34" charset="0"/>
                <a:ea typeface="Arial Unicode MS" pitchFamily="34" charset="-120"/>
                <a:cs typeface="Arial Unicode MS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200" smtClean="0">
              <a:solidFill>
                <a:srgbClr val="161616"/>
              </a:solidFill>
              <a:latin typeface="Verdana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119063" y="6434138"/>
            <a:ext cx="6656387" cy="395287"/>
            <a:chOff x="122" y="4053"/>
            <a:chExt cx="4543" cy="249"/>
          </a:xfrm>
        </p:grpSpPr>
        <p:sp>
          <p:nvSpPr>
            <p:cNvPr id="6" name="文字方塊 7"/>
            <p:cNvSpPr txBox="1">
              <a:spLocks noChangeArrowheads="1"/>
            </p:cNvSpPr>
            <p:nvPr userDrawn="1"/>
          </p:nvSpPr>
          <p:spPr bwMode="auto">
            <a:xfrm>
              <a:off x="2643" y="4128"/>
              <a:ext cx="2022" cy="1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dist" eaLnBrk="1" hangingPunct="1">
                <a:defRPr/>
              </a:pPr>
              <a:r>
                <a:rPr lang="zh-TW" altLang="en-US" sz="1200" smtClean="0">
                  <a:solidFill>
                    <a:srgbClr val="1F40CB"/>
                  </a:solidFill>
                  <a:latin typeface="微軟正黑體" pitchFamily="34" charset="-120"/>
                  <a:ea typeface="微軟正黑體" pitchFamily="34" charset="-120"/>
                </a:rPr>
                <a:t>為了你 一直走在最前面 </a:t>
              </a:r>
              <a:r>
                <a:rPr lang="en-US" altLang="zh-TW" sz="1200" smtClean="0">
                  <a:solidFill>
                    <a:srgbClr val="1F40CB"/>
                  </a:solidFill>
                  <a:latin typeface="微軟正黑體" pitchFamily="34" charset="-120"/>
                  <a:ea typeface="微軟正黑體" pitchFamily="34" charset="-120"/>
                </a:rPr>
                <a:t>Always Ahead</a:t>
              </a:r>
              <a:endParaRPr lang="zh-TW" altLang="en-US" sz="1200" smtClean="0">
                <a:solidFill>
                  <a:srgbClr val="1F40CB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" y="4188"/>
              <a:ext cx="1764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圖片 5" descr="001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" y="4053"/>
              <a:ext cx="63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  <a:lvl2pPr>
              <a:defRPr b="1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>
              <a:defRPr b="1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>
              <a:defRPr b="1">
                <a:latin typeface="微軟正黑體" pitchFamily="34" charset="-120"/>
                <a:ea typeface="微軟正黑體" pitchFamily="34" charset="-120"/>
              </a:defRPr>
            </a:lvl4pPr>
            <a:lvl5pPr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1"/>
            <a:ext cx="9144000" cy="83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1"/>
            <a:ext cx="9144000" cy="83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06085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647952" y="3573016"/>
            <a:ext cx="8964612" cy="792162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1"/>
            <a:ext cx="9144000" cy="83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0"/>
          <p:cNvSpPr txBox="1">
            <a:spLocks noChangeArrowheads="1"/>
          </p:cNvSpPr>
          <p:nvPr/>
        </p:nvSpPr>
        <p:spPr bwMode="auto">
          <a:xfrm>
            <a:off x="8394700" y="6464300"/>
            <a:ext cx="78581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2EED64F1-6EA9-4230-BB32-B4664F545EC3}" type="slidenum">
              <a:rPr kumimoji="0" lang="zh-TW" altLang="en-US" sz="1200" smtClean="0">
                <a:solidFill>
                  <a:srgbClr val="161616"/>
                </a:solidFill>
                <a:latin typeface="Verdana" pitchFamily="34" charset="0"/>
                <a:ea typeface="Arial Unicode MS" pitchFamily="34" charset="-120"/>
                <a:cs typeface="Arial Unicode MS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200" smtClean="0">
              <a:solidFill>
                <a:srgbClr val="161616"/>
              </a:solidFill>
              <a:latin typeface="Verdana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5045075" y="6553200"/>
            <a:ext cx="296386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dist" eaLnBrk="1" hangingPunct="1">
              <a:defRPr/>
            </a:pPr>
            <a:r>
              <a:rPr lang="zh-TW" altLang="en-US" sz="1200" smtClean="0">
                <a:solidFill>
                  <a:srgbClr val="1F40CB"/>
                </a:solidFill>
                <a:latin typeface="微軟正黑體" pitchFamily="34" charset="-120"/>
                <a:ea typeface="微軟正黑體" pitchFamily="34" charset="-120"/>
              </a:rPr>
              <a:t>為了你 一直走在最前面 </a:t>
            </a:r>
            <a:r>
              <a:rPr lang="en-US" altLang="zh-TW" sz="1200" smtClean="0">
                <a:solidFill>
                  <a:srgbClr val="1F40CB"/>
                </a:solidFill>
                <a:latin typeface="微軟正黑體" pitchFamily="34" charset="-120"/>
                <a:ea typeface="微軟正黑體" pitchFamily="34" charset="-120"/>
              </a:rPr>
              <a:t>Always Ahead</a:t>
            </a:r>
            <a:endParaRPr lang="zh-TW" altLang="en-US" sz="1200" smtClean="0">
              <a:solidFill>
                <a:srgbClr val="1F40C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3" y="6648450"/>
            <a:ext cx="2586037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13" descr="0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225" y="6434138"/>
            <a:ext cx="139541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istrator\桌面\1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istrator\桌面\中華電信2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908050"/>
            <a:ext cx="13573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717032"/>
            <a:ext cx="6768752" cy="1368152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rgbClr val="0000FF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20"/>
          <p:cNvSpPr txBox="1">
            <a:spLocks noChangeArrowheads="1"/>
          </p:cNvSpPr>
          <p:nvPr userDrawn="1"/>
        </p:nvSpPr>
        <p:spPr bwMode="auto">
          <a:xfrm>
            <a:off x="8572500" y="6537325"/>
            <a:ext cx="78581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791C54F6-1688-48CB-98BE-A1C0E2FC873C}" type="slidenum">
              <a:rPr kumimoji="0" lang="zh-TW" altLang="en-US" sz="1200" smtClean="0">
                <a:solidFill>
                  <a:srgbClr val="161616"/>
                </a:solidFill>
                <a:latin typeface="Verdana" pitchFamily="34" charset="0"/>
                <a:ea typeface="Arial Unicode MS" pitchFamily="34" charset="-120"/>
                <a:cs typeface="Arial Unicode MS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200" smtClean="0">
              <a:solidFill>
                <a:srgbClr val="161616"/>
              </a:solidFill>
              <a:latin typeface="Verdana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119063" y="6434138"/>
            <a:ext cx="6656387" cy="395287"/>
            <a:chOff x="122" y="4053"/>
            <a:chExt cx="4543" cy="249"/>
          </a:xfrm>
        </p:grpSpPr>
        <p:sp>
          <p:nvSpPr>
            <p:cNvPr id="6" name="文字方塊 7"/>
            <p:cNvSpPr txBox="1">
              <a:spLocks noChangeArrowheads="1"/>
            </p:cNvSpPr>
            <p:nvPr userDrawn="1"/>
          </p:nvSpPr>
          <p:spPr bwMode="auto">
            <a:xfrm>
              <a:off x="2643" y="4128"/>
              <a:ext cx="2022" cy="1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dist" eaLnBrk="1" hangingPunct="1">
                <a:defRPr/>
              </a:pPr>
              <a:r>
                <a:rPr lang="zh-TW" altLang="en-US" sz="1200" smtClean="0">
                  <a:solidFill>
                    <a:srgbClr val="1F40CB"/>
                  </a:solidFill>
                  <a:latin typeface="微軟正黑體" pitchFamily="34" charset="-120"/>
                  <a:ea typeface="微軟正黑體" pitchFamily="34" charset="-120"/>
                </a:rPr>
                <a:t>為了你 一直走在最前面 </a:t>
              </a:r>
              <a:r>
                <a:rPr lang="en-US" altLang="zh-TW" sz="1200" smtClean="0">
                  <a:solidFill>
                    <a:srgbClr val="1F40CB"/>
                  </a:solidFill>
                  <a:latin typeface="微軟正黑體" pitchFamily="34" charset="-120"/>
                  <a:ea typeface="微軟正黑體" pitchFamily="34" charset="-120"/>
                </a:rPr>
                <a:t>Always Ahead</a:t>
              </a:r>
              <a:endParaRPr lang="zh-TW" altLang="en-US" sz="1200" smtClean="0">
                <a:solidFill>
                  <a:srgbClr val="1F40CB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" y="4188"/>
              <a:ext cx="1764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圖片 5" descr="001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" y="4053"/>
              <a:ext cx="63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  <a:lvl2pPr>
              <a:defRPr b="1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>
              <a:defRPr b="1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>
              <a:defRPr b="1">
                <a:latin typeface="微軟正黑體" pitchFamily="34" charset="-120"/>
                <a:ea typeface="微軟正黑體" pitchFamily="34" charset="-120"/>
              </a:defRPr>
            </a:lvl4pPr>
            <a:lvl5pPr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1"/>
            <a:ext cx="9144000" cy="83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1"/>
            <a:ext cx="9144000" cy="83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119063" y="6434138"/>
            <a:ext cx="6656387" cy="395287"/>
            <a:chOff x="122" y="4053"/>
            <a:chExt cx="4543" cy="249"/>
          </a:xfrm>
        </p:grpSpPr>
        <p:sp>
          <p:nvSpPr>
            <p:cNvPr id="1031" name="文字方塊 7"/>
            <p:cNvSpPr txBox="1">
              <a:spLocks noChangeArrowheads="1"/>
            </p:cNvSpPr>
            <p:nvPr userDrawn="1"/>
          </p:nvSpPr>
          <p:spPr bwMode="auto">
            <a:xfrm>
              <a:off x="2643" y="4128"/>
              <a:ext cx="2022" cy="1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dist" eaLnBrk="1" hangingPunct="1">
                <a:defRPr/>
              </a:pPr>
              <a:r>
                <a:rPr lang="zh-TW" altLang="en-US" sz="1200" smtClean="0">
                  <a:solidFill>
                    <a:srgbClr val="1F40CB"/>
                  </a:solidFill>
                  <a:latin typeface="微軟正黑體" pitchFamily="34" charset="-120"/>
                  <a:ea typeface="微軟正黑體" pitchFamily="34" charset="-120"/>
                </a:rPr>
                <a:t>為了你 一直走在最前面 </a:t>
              </a:r>
              <a:r>
                <a:rPr lang="en-US" altLang="zh-TW" sz="1200" smtClean="0">
                  <a:solidFill>
                    <a:srgbClr val="1F40CB"/>
                  </a:solidFill>
                  <a:latin typeface="微軟正黑體" pitchFamily="34" charset="-120"/>
                  <a:ea typeface="微軟正黑體" pitchFamily="34" charset="-120"/>
                </a:rPr>
                <a:t>Always Ahead</a:t>
              </a:r>
              <a:endParaRPr lang="zh-TW" altLang="en-US" sz="1200" smtClean="0">
                <a:solidFill>
                  <a:srgbClr val="1F40CB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032" name="Picture 2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07" y="4188"/>
              <a:ext cx="1764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圖片 5" descr="001.png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22" y="4053"/>
              <a:ext cx="63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196975"/>
            <a:ext cx="81359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30" name="文字方塊 20"/>
          <p:cNvSpPr txBox="1">
            <a:spLocks noChangeArrowheads="1"/>
          </p:cNvSpPr>
          <p:nvPr/>
        </p:nvSpPr>
        <p:spPr bwMode="auto">
          <a:xfrm>
            <a:off x="8572500" y="6537325"/>
            <a:ext cx="78581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1BDFFC38-E56C-49F3-BA61-D869CB2E90C9}" type="slidenum">
              <a:rPr kumimoji="0" lang="zh-TW" altLang="en-US" sz="1200" smtClean="0">
                <a:solidFill>
                  <a:srgbClr val="161616"/>
                </a:solidFill>
                <a:latin typeface="Verdana" pitchFamily="34" charset="0"/>
                <a:ea typeface="Arial Unicode MS" pitchFamily="34" charset="-120"/>
                <a:cs typeface="Arial Unicode MS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200" smtClean="0">
              <a:solidFill>
                <a:srgbClr val="161616"/>
              </a:solidFill>
              <a:latin typeface="Verdana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5" r:id="rId1"/>
    <p:sldLayoutId id="2147485796" r:id="rId2"/>
    <p:sldLayoutId id="2147485790" r:id="rId3"/>
    <p:sldLayoutId id="2147485791" r:id="rId4"/>
    <p:sldLayoutId id="2147485792" r:id="rId5"/>
    <p:sldLayoutId id="2147485793" r:id="rId6"/>
    <p:sldLayoutId id="2147485797" r:id="rId7"/>
    <p:sldLayoutId id="2147485798" r:id="rId8"/>
    <p:sldLayoutId id="2147485794" r:id="rId9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微軟正黑體" pitchFamily="34" charset="-12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 b="1">
          <a:solidFill>
            <a:srgbClr val="161616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rgbClr val="161616"/>
          </a:solidFill>
          <a:latin typeface="微軟正黑體" pitchFamily="34" charset="-120"/>
          <a:ea typeface="微軟正黑體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161616"/>
          </a:solidFill>
          <a:latin typeface="微軟正黑體" pitchFamily="34" charset="-120"/>
          <a:ea typeface="微軟正黑體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161616"/>
          </a:solidFill>
          <a:latin typeface="微軟正黑體" pitchFamily="34" charset="-120"/>
          <a:ea typeface="微軟正黑體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61616"/>
          </a:solidFill>
          <a:latin typeface="微軟正黑體" pitchFamily="34" charset="-12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alsky@cht.com.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6737" y="1700213"/>
            <a:ext cx="7991475" cy="1470025"/>
          </a:xfrm>
        </p:spPr>
        <p:txBody>
          <a:bodyPr/>
          <a:lstStyle/>
          <a:p>
            <a:pPr eaLnBrk="1" hangingPunct="1"/>
            <a:r>
              <a:rPr kumimoji="1" lang="en-US" altLang="zh-TW" sz="3600" kern="1200" dirty="0" smtClean="0">
                <a:latin typeface="+mj-ea"/>
                <a:ea typeface="+mj-ea"/>
                <a:cs typeface="+mn-cs"/>
              </a:rPr>
              <a:t/>
            </a:r>
            <a:br>
              <a:rPr kumimoji="1" lang="en-US" altLang="zh-TW" sz="3600" kern="1200" dirty="0" smtClean="0">
                <a:latin typeface="+mj-ea"/>
                <a:ea typeface="+mj-ea"/>
                <a:cs typeface="+mn-cs"/>
              </a:rPr>
            </a:br>
            <a:endParaRPr kumimoji="1" lang="en-US" altLang="zh-TW" sz="3600" kern="1200" dirty="0" smtClean="0">
              <a:latin typeface="+mj-ea"/>
              <a:ea typeface="+mj-ea"/>
              <a:cs typeface="+mn-cs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87715"/>
            <a:ext cx="6400800" cy="792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TW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CA/Browser Forum Meeting 39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Redmond  , Host: Microsoft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October, 20 , 2016</a:t>
            </a:r>
          </a:p>
        </p:txBody>
      </p:sp>
      <p:sp>
        <p:nvSpPr>
          <p:cNvPr id="4" name="矩形 3"/>
          <p:cNvSpPr/>
          <p:nvPr/>
        </p:nvSpPr>
        <p:spPr>
          <a:xfrm>
            <a:off x="1564109" y="3250982"/>
            <a:ext cx="60238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/>
              <a:t>     Chunghwa </a:t>
            </a:r>
            <a:r>
              <a:rPr lang="en-US" altLang="zh-TW" sz="3200" dirty="0"/>
              <a:t>Telecom Co., Ltd.</a:t>
            </a:r>
            <a:endParaRPr lang="zh-TW" altLang="zh-TW" sz="3200" dirty="0"/>
          </a:p>
          <a:p>
            <a:pPr algn="ctr"/>
            <a:r>
              <a:rPr lang="en-US" altLang="zh-TW" sz="2000" dirty="0" smtClean="0"/>
              <a:t>Li-Chun </a:t>
            </a:r>
            <a:r>
              <a:rPr lang="en-US" altLang="zh-TW" sz="2000" dirty="0"/>
              <a:t>CHEN, </a:t>
            </a:r>
            <a:endParaRPr lang="en-US" altLang="zh-TW" sz="2000" dirty="0" smtClean="0"/>
          </a:p>
          <a:p>
            <a:pPr algn="ctr"/>
            <a:r>
              <a:rPr lang="en-US" altLang="zh-TW" sz="2000" dirty="0" smtClean="0"/>
              <a:t>Deputy Senior Engineer, CISSP</a:t>
            </a:r>
            <a:r>
              <a:rPr lang="en-US" altLang="zh-TW" sz="2000" dirty="0"/>
              <a:t>, CISM, CISA, </a:t>
            </a:r>
            <a:r>
              <a:rPr lang="en-US" altLang="zh-TW" sz="2000" dirty="0" smtClean="0"/>
              <a:t>PMP</a:t>
            </a:r>
            <a:endParaRPr lang="zh-TW" altLang="zh-TW" sz="2000" dirty="0"/>
          </a:p>
          <a:p>
            <a:pPr algn="ctr"/>
            <a:r>
              <a:rPr lang="en-US" altLang="zh-TW" sz="2000" dirty="0">
                <a:hlinkClick r:id="rId3"/>
              </a:rPr>
              <a:t>realsky@cht.com.tw</a:t>
            </a:r>
            <a:endParaRPr lang="zh-TW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137160" y="1217148"/>
            <a:ext cx="8887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rgbClr val="FF0000"/>
                </a:solidFill>
                <a:latin typeface="+mj-ea"/>
                <a:ea typeface="+mj-ea"/>
              </a:rPr>
              <a:t>Potential change to browser UI for Subject DN of EV SSL Certificate</a:t>
            </a:r>
            <a:endParaRPr lang="zh-TW" altLang="en-US" sz="3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 txBox="1">
            <a:spLocks noGrp="1"/>
          </p:cNvSpPr>
          <p:nvPr/>
        </p:nvSpPr>
        <p:spPr bwMode="auto">
          <a:xfrm>
            <a:off x="6911975" y="-28575"/>
            <a:ext cx="22320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7790901-D298-4E38-BE59-D7DF365CD789}" type="slidenum">
              <a:rPr kumimoji="0" lang="en-US" altLang="zh-TW" sz="1400">
                <a:solidFill>
                  <a:schemeClr val="bg1"/>
                </a:solidFill>
              </a:rPr>
              <a:pPr algn="r"/>
              <a:t>10</a:t>
            </a:fld>
            <a:endParaRPr kumimoji="0" lang="en-US" altLang="zh-TW" sz="1400">
              <a:solidFill>
                <a:schemeClr val="bg1"/>
              </a:solidFill>
            </a:endParaRPr>
          </a:p>
        </p:txBody>
      </p:sp>
      <p:pic>
        <p:nvPicPr>
          <p:cNvPr id="8195" name="圖片 3" descr="簡報封面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0" y="0"/>
            <a:ext cx="91440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1026"/>
          <p:cNvSpPr txBox="1">
            <a:spLocks noChangeArrowheads="1"/>
          </p:cNvSpPr>
          <p:nvPr/>
        </p:nvSpPr>
        <p:spPr bwMode="auto">
          <a:xfrm>
            <a:off x="1274763" y="2505075"/>
            <a:ext cx="7429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6600" b="1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Thank you!</a:t>
            </a:r>
          </a:p>
        </p:txBody>
      </p:sp>
      <p:pic>
        <p:nvPicPr>
          <p:cNvPr id="8197" name="圖片 10" descr="chinesehinet-[轉換]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288" y="666750"/>
            <a:ext cx="8699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 bwMode="hidden">
          <a:xfrm>
            <a:off x="0" y="5072098"/>
            <a:ext cx="9144000" cy="1785926"/>
          </a:xfrm>
          <a:prstGeom prst="rect">
            <a:avLst/>
          </a:prstGeom>
          <a:gradFill flip="none" rotWithShape="1">
            <a:gsLst>
              <a:gs pos="50000">
                <a:srgbClr val="44A1D4"/>
              </a:gs>
              <a:gs pos="100000">
                <a:srgbClr val="44A1D4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2860675" y="655638"/>
            <a:ext cx="608171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kumimoji="0" lang="en-US" altLang="zh-TW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Value Creator for </a:t>
            </a:r>
          </a:p>
          <a:p>
            <a:pPr>
              <a:spcBef>
                <a:spcPts val="600"/>
              </a:spcBef>
              <a:defRPr/>
            </a:pPr>
            <a:r>
              <a:rPr kumimoji="0" lang="en-US" altLang="zh-TW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Investors, Customers, Employees, and Society </a:t>
            </a:r>
            <a:endParaRPr kumimoji="0" lang="en-US" altLang="zh-TW" sz="2200" dirty="0">
              <a:latin typeface="+mn-lt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ope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" y="998739"/>
            <a:ext cx="4986897" cy="519175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065776" y="996696"/>
            <a:ext cx="3904488" cy="5193881"/>
          </a:xfrm>
        </p:spPr>
        <p:txBody>
          <a:bodyPr/>
          <a:lstStyle/>
          <a:p>
            <a:pPr>
              <a:buNone/>
            </a:pPr>
            <a:r>
              <a:rPr lang="en-US" altLang="zh-TW" sz="2000" dirty="0" smtClean="0"/>
              <a:t>Could the UI become :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CN = github.com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O = </a:t>
            </a:r>
            <a:r>
              <a:rPr lang="en-US" altLang="zh-TW" sz="2000" dirty="0" err="1" smtClean="0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, Inc.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 = San Francisco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S = California</a:t>
            </a:r>
          </a:p>
          <a:p>
            <a:pPr>
              <a:buNone/>
            </a:pPr>
            <a:r>
              <a:rPr lang="en-US" altLang="zh-TW" sz="2000" dirty="0" smtClean="0"/>
              <a:t>C = US</a:t>
            </a:r>
          </a:p>
          <a:p>
            <a:pPr>
              <a:buNone/>
            </a:pPr>
            <a:r>
              <a:rPr lang="en-US" altLang="zh-TW" sz="2000" dirty="0" err="1" smtClean="0">
                <a:solidFill>
                  <a:srgbClr val="FF0000"/>
                </a:solidFill>
              </a:rPr>
              <a:t>PostalCode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/>
              <a:t>= 94107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STREET </a:t>
            </a:r>
            <a:r>
              <a:rPr lang="en-US" altLang="zh-TW" sz="2000" dirty="0" smtClean="0"/>
              <a:t>= 88 Colin P Kelly, </a:t>
            </a:r>
            <a:r>
              <a:rPr lang="en-US" altLang="zh-TW" sz="2000" dirty="0" err="1" smtClean="0"/>
              <a:t>Jr</a:t>
            </a:r>
            <a:r>
              <a:rPr lang="en-US" altLang="zh-TW" sz="2000" dirty="0" smtClean="0"/>
              <a:t> Street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SERIALNUMBER </a:t>
            </a:r>
            <a:r>
              <a:rPr lang="en-US" altLang="zh-TW" sz="2000" dirty="0" smtClean="0"/>
              <a:t>= 5157550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Jurisdiction of Incorporation State or Province</a:t>
            </a:r>
            <a:r>
              <a:rPr lang="en-US" altLang="zh-TW" sz="2000" dirty="0" smtClean="0"/>
              <a:t> = Delaware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Jurisdiction of Incorporation Country</a:t>
            </a:r>
            <a:r>
              <a:rPr lang="en-US" altLang="zh-TW" sz="2000" dirty="0" smtClean="0"/>
              <a:t> = US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Business Category</a:t>
            </a:r>
            <a:r>
              <a:rPr lang="en-US" altLang="zh-TW" sz="2000" dirty="0" smtClean="0"/>
              <a:t> = Private</a:t>
            </a:r>
            <a:endParaRPr lang="zh-TW" altLang="zh-TW" sz="24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18873"/>
            <a:ext cx="9144000" cy="836614"/>
          </a:xfrm>
        </p:spPr>
        <p:txBody>
          <a:bodyPr/>
          <a:lstStyle/>
          <a:p>
            <a:r>
              <a:rPr lang="en-US" altLang="zh-TW" sz="3200" dirty="0" smtClean="0"/>
              <a:t>EV SSL Certificate Detailed Information of Subject DN view in Opera/Windows 7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 bwMode="auto">
          <a:xfrm>
            <a:off x="246888" y="4233672"/>
            <a:ext cx="3904488" cy="11064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Mozilla-D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3856"/>
            <a:ext cx="4724888" cy="4918978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065776" y="996696"/>
            <a:ext cx="3904488" cy="5193881"/>
          </a:xfrm>
        </p:spPr>
        <p:txBody>
          <a:bodyPr/>
          <a:lstStyle/>
          <a:p>
            <a:pPr>
              <a:buNone/>
            </a:pPr>
            <a:r>
              <a:rPr lang="en-US" altLang="zh-TW" sz="2000" dirty="0" smtClean="0"/>
              <a:t>Could the UI become :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CN = github.com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O = </a:t>
            </a:r>
            <a:r>
              <a:rPr lang="en-US" altLang="zh-TW" sz="2000" dirty="0" err="1" smtClean="0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, Inc.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L = San Francisco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S = California</a:t>
            </a:r>
          </a:p>
          <a:p>
            <a:pPr>
              <a:buNone/>
            </a:pPr>
            <a:r>
              <a:rPr lang="en-US" altLang="zh-TW" sz="2000" dirty="0" smtClean="0"/>
              <a:t>C = US</a:t>
            </a:r>
          </a:p>
          <a:p>
            <a:pPr>
              <a:buNone/>
            </a:pPr>
            <a:r>
              <a:rPr lang="en-US" altLang="zh-TW" sz="2000" dirty="0" err="1" smtClean="0">
                <a:solidFill>
                  <a:srgbClr val="FF0000"/>
                </a:solidFill>
              </a:rPr>
              <a:t>PostalCode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/>
              <a:t>= 94107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STREET </a:t>
            </a:r>
            <a:r>
              <a:rPr lang="en-US" altLang="zh-TW" sz="2000" dirty="0" smtClean="0"/>
              <a:t>= 88 Colin P Kelly, </a:t>
            </a:r>
            <a:r>
              <a:rPr lang="en-US" altLang="zh-TW" sz="2000" dirty="0" err="1" smtClean="0"/>
              <a:t>Jr</a:t>
            </a:r>
            <a:r>
              <a:rPr lang="en-US" altLang="zh-TW" sz="2000" dirty="0" smtClean="0"/>
              <a:t> Street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SERIALNUMBER </a:t>
            </a:r>
            <a:r>
              <a:rPr lang="en-US" altLang="zh-TW" sz="2000" dirty="0" smtClean="0"/>
              <a:t>= 5157550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Jurisdiction of Incorporation State or Province</a:t>
            </a:r>
            <a:r>
              <a:rPr lang="en-US" altLang="zh-TW" sz="2000" dirty="0" smtClean="0"/>
              <a:t> = Delaware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Jurisdiction of Incorporation Country</a:t>
            </a:r>
            <a:r>
              <a:rPr lang="en-US" altLang="zh-TW" sz="2000" dirty="0" smtClean="0"/>
              <a:t> = US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Business Category</a:t>
            </a:r>
            <a:r>
              <a:rPr lang="en-US" altLang="zh-TW" sz="2000" dirty="0" smtClean="0"/>
              <a:t> = Private</a:t>
            </a:r>
            <a:endParaRPr lang="zh-TW" altLang="zh-TW" sz="24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18873"/>
            <a:ext cx="9144000" cy="836614"/>
          </a:xfrm>
        </p:spPr>
        <p:txBody>
          <a:bodyPr/>
          <a:lstStyle/>
          <a:p>
            <a:r>
              <a:rPr lang="en-US" altLang="zh-TW" sz="3200" dirty="0" smtClean="0"/>
              <a:t>EV SSL Certificate Detailed Information of Subject DN view in Firefox/Windows 7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 bwMode="auto">
          <a:xfrm>
            <a:off x="155448" y="4087368"/>
            <a:ext cx="4142232" cy="144475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2584" y="996696"/>
            <a:ext cx="4297680" cy="5193881"/>
          </a:xfrm>
        </p:spPr>
        <p:txBody>
          <a:bodyPr/>
          <a:lstStyle/>
          <a:p>
            <a:pPr>
              <a:buNone/>
            </a:pPr>
            <a:r>
              <a:rPr lang="en-US" altLang="zh-TW" sz="2000" dirty="0" smtClean="0"/>
              <a:t>Could the UI become :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CN = www.mozilla.org</a:t>
            </a:r>
            <a:endParaRPr lang="zh-TW" alt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O = Mozilla Foundation</a:t>
            </a:r>
            <a:endParaRPr lang="zh-TW" alt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TW" sz="2000" dirty="0" smtClean="0"/>
              <a:t>L = Mountain View</a:t>
            </a:r>
            <a:endParaRPr lang="zh-TW" altLang="en-US" sz="2000" dirty="0" smtClean="0"/>
          </a:p>
          <a:p>
            <a:pPr>
              <a:buNone/>
            </a:pPr>
            <a:r>
              <a:rPr lang="en-US" altLang="zh-TW" sz="2000" dirty="0" smtClean="0"/>
              <a:t>S = California</a:t>
            </a:r>
            <a:endParaRPr lang="zh-TW" altLang="en-US" sz="2000" dirty="0" smtClean="0"/>
          </a:p>
          <a:p>
            <a:pPr>
              <a:buNone/>
            </a:pPr>
            <a:r>
              <a:rPr lang="en-US" altLang="zh-TW" sz="2000" dirty="0" smtClean="0"/>
              <a:t>C = US</a:t>
            </a:r>
            <a:endParaRPr lang="zh-TW" altLang="en-US" sz="2000" dirty="0" smtClean="0"/>
          </a:p>
          <a:p>
            <a:pPr>
              <a:buNone/>
            </a:pPr>
            <a:r>
              <a:rPr lang="en-US" altLang="zh-TW" sz="2000" dirty="0" err="1" smtClean="0"/>
              <a:t>PostalCode</a:t>
            </a:r>
            <a:r>
              <a:rPr lang="en-US" altLang="zh-TW" sz="2000" dirty="0" smtClean="0"/>
              <a:t> = 94041</a:t>
            </a:r>
            <a:endParaRPr lang="zh-TW" altLang="en-US" sz="2000" dirty="0" smtClean="0"/>
          </a:p>
          <a:p>
            <a:pPr>
              <a:buNone/>
            </a:pPr>
            <a:r>
              <a:rPr lang="en-US" altLang="zh-TW" sz="2000" dirty="0" smtClean="0"/>
              <a:t>STREET = 650 Castro St Ste 300</a:t>
            </a:r>
            <a:endParaRPr lang="zh-TW" altLang="en-US" sz="2000" dirty="0" smtClean="0"/>
          </a:p>
          <a:p>
            <a:pPr>
              <a:buNone/>
            </a:pPr>
            <a:r>
              <a:rPr lang="en-US" altLang="zh-TW" sz="2000" dirty="0" smtClean="0"/>
              <a:t>SERIALNUMBER = C2543436</a:t>
            </a:r>
            <a:endParaRPr lang="zh-TW" altLang="en-US" sz="2000" dirty="0" smtClean="0"/>
          </a:p>
          <a:p>
            <a:pPr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Jurisdiction of Incorporation State or Province </a:t>
            </a:r>
            <a:r>
              <a:rPr lang="en-US" altLang="zh-TW" sz="2000" dirty="0" smtClean="0"/>
              <a:t>= California</a:t>
            </a:r>
            <a:endParaRPr lang="zh-TW" altLang="en-US" sz="2000" dirty="0" smtClean="0"/>
          </a:p>
          <a:p>
            <a:pPr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Jurisdiction of Incorporation Country </a:t>
            </a:r>
            <a:r>
              <a:rPr lang="en-US" altLang="zh-TW" sz="2000" dirty="0" smtClean="0"/>
              <a:t>= US</a:t>
            </a:r>
            <a:endParaRPr lang="zh-TW" altLang="en-US" sz="2000" dirty="0" smtClean="0"/>
          </a:p>
          <a:p>
            <a:pPr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Business Category</a:t>
            </a:r>
            <a:r>
              <a:rPr lang="en-US" altLang="zh-TW" sz="2000" dirty="0" smtClean="0"/>
              <a:t>= Private Organization</a:t>
            </a:r>
            <a:endParaRPr lang="zh-TW" altLang="en-US" dirty="0" smtClean="0"/>
          </a:p>
          <a:p>
            <a:endParaRPr lang="zh-TW" altLang="zh-TW" sz="24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18873"/>
            <a:ext cx="9144000" cy="836614"/>
          </a:xfrm>
        </p:spPr>
        <p:txBody>
          <a:bodyPr/>
          <a:lstStyle/>
          <a:p>
            <a:r>
              <a:rPr lang="en-US" altLang="zh-TW" sz="3200" dirty="0" smtClean="0"/>
              <a:t>EV SSL Certificate Detailed Information of Subject DN view in IE /Windows 7</a:t>
            </a:r>
            <a:endParaRPr lang="zh-TW" altLang="en-US" sz="3200" dirty="0"/>
          </a:p>
        </p:txBody>
      </p:sp>
      <p:pic>
        <p:nvPicPr>
          <p:cNvPr id="4" name="圖片 3" descr="windows-D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904" y="1032342"/>
            <a:ext cx="4121792" cy="51802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457200" y="3776472"/>
            <a:ext cx="2514600" cy="1335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21942" y="723207"/>
            <a:ext cx="8610773" cy="5483040"/>
          </a:xfrm>
        </p:spPr>
        <p:txBody>
          <a:bodyPr/>
          <a:lstStyle/>
          <a:p>
            <a:pPr algn="just"/>
            <a:r>
              <a:rPr lang="en-US" altLang="zh-TW" dirty="0" smtClean="0"/>
              <a:t>The UI for Details of Subject information of an EV SSL certificate by Safari, Chrome in windows is the same as view in IE/Windows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</a:rPr>
              <a:t> Could browser parse the OIDS like </a:t>
            </a:r>
            <a:r>
              <a:rPr lang="en-US" altLang="zh-TW" sz="2800" dirty="0" smtClean="0"/>
              <a:t>1.3.6.1.4.1.311.60.2.1.2 as meaningful string? </a:t>
            </a:r>
          </a:p>
          <a:p>
            <a:r>
              <a:rPr lang="en-US" altLang="zh-TW" sz="2800" dirty="0" smtClean="0"/>
              <a:t>It will greatly improve user experience to browser a important site installed by an EV SSL certificate. </a:t>
            </a:r>
          </a:p>
          <a:p>
            <a:r>
              <a:rPr lang="en-US" altLang="zh-TW" sz="2800" dirty="0" smtClean="0"/>
              <a:t>Could the browser vendors' representatives help to ask the programming team if/when </a:t>
            </a:r>
            <a:r>
              <a:rPr lang="en-US" altLang="zh-TW" sz="2800" smtClean="0"/>
              <a:t>this </a:t>
            </a:r>
            <a:r>
              <a:rPr lang="en-US" altLang="zh-TW" sz="2800" smtClean="0"/>
              <a:t>request is </a:t>
            </a:r>
            <a:r>
              <a:rPr lang="en-US" altLang="zh-TW" sz="2800" dirty="0" smtClean="0"/>
              <a:t>met?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65017"/>
          </a:xfrm>
        </p:spPr>
        <p:txBody>
          <a:bodyPr/>
          <a:lstStyle/>
          <a:p>
            <a:r>
              <a:rPr lang="en-US" altLang="zh-TW" dirty="0" smtClean="0"/>
              <a:t>Discussion  1 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22250" y="723900"/>
          <a:ext cx="8610601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806"/>
                <a:gridCol w="4407408"/>
                <a:gridCol w="16913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OID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Proposed UI in details</a:t>
                      </a:r>
                      <a:r>
                        <a:rPr lang="en-US" altLang="zh-TW" sz="2400" baseline="0" dirty="0" smtClean="0"/>
                        <a:t> 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Note 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1.3.6.1.4.1.311.60.2.1.1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Option 1:</a:t>
                      </a: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Jurisdiction State or Province</a:t>
                      </a:r>
                      <a:endParaRPr lang="zh-TW" altLang="en-US" sz="2400" dirty="0" smtClean="0"/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Option 2:</a:t>
                      </a: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Jurisdiction of Incorporation State or Province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EVGL  9.2.5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1.3.6.1.4.1.311.60.2.1.2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Option 1:</a:t>
                      </a: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Jurisdiction State or Province</a:t>
                      </a:r>
                      <a:endParaRPr lang="zh-TW" altLang="en-US" sz="2400" dirty="0" smtClean="0"/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Option 2:</a:t>
                      </a: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Jurisdiction of Incorporation State or Province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EVGL  9.2.5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1.3.6.1.4.1.311.60.2.1.3 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Option 1:</a:t>
                      </a: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Jurisdiction of  Country</a:t>
                      </a:r>
                      <a:endParaRPr lang="zh-TW" altLang="en-US" sz="2400" dirty="0" smtClean="0"/>
                    </a:p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Option 2:</a:t>
                      </a: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Jurisdiction of Incorporation Country</a:t>
                      </a:r>
                      <a:endParaRPr lang="zh-TW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EVGL 9.2.5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2.5.4.15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 Category</a:t>
                      </a:r>
                      <a:endParaRPr lang="zh-TW" alt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EVGL 9.2.4</a:t>
                      </a:r>
                      <a:endParaRPr lang="zh-TW" alt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2.5.4.17</a:t>
                      </a:r>
                      <a:endParaRPr lang="zh-TW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Postal Code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EVGL 9.2.7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65017"/>
          </a:xfrm>
        </p:spPr>
        <p:txBody>
          <a:bodyPr/>
          <a:lstStyle/>
          <a:p>
            <a:r>
              <a:rPr lang="en-US" altLang="zh-TW" dirty="0" smtClean="0"/>
              <a:t>Mapping Table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9728" y="622623"/>
            <a:ext cx="8924544" cy="5483040"/>
          </a:xfrm>
        </p:spPr>
        <p:txBody>
          <a:bodyPr/>
          <a:lstStyle/>
          <a:p>
            <a:r>
              <a:rPr lang="en-US" altLang="zh-TW" b="0" dirty="0" smtClean="0"/>
              <a:t>In EV GL,  9.2.5 Subject Jurisdiction of Incorporation or Registration Field</a:t>
            </a:r>
            <a:endParaRPr lang="zh-TW" altLang="zh-TW" b="0" dirty="0" smtClean="0"/>
          </a:p>
          <a:p>
            <a:pPr>
              <a:buNone/>
            </a:pPr>
            <a:r>
              <a:rPr lang="en-US" altLang="zh-TW" dirty="0" smtClean="0"/>
              <a:t>Certificate fields:</a:t>
            </a:r>
            <a:endParaRPr lang="zh-TW" altLang="zh-TW" dirty="0" smtClean="0"/>
          </a:p>
          <a:p>
            <a:pPr lvl="1">
              <a:buNone/>
            </a:pPr>
            <a:r>
              <a:rPr lang="en-US" altLang="zh-TW" dirty="0" smtClean="0"/>
              <a:t>Locality (if required):  </a:t>
            </a:r>
            <a:endParaRPr lang="zh-TW" altLang="zh-TW" dirty="0" smtClean="0"/>
          </a:p>
          <a:p>
            <a:pPr lvl="2">
              <a:buNone/>
            </a:pPr>
            <a:r>
              <a:rPr lang="en-US" altLang="zh-TW" i="1" dirty="0" err="1" smtClean="0"/>
              <a:t>subject:jurisdictionLocalityName</a:t>
            </a:r>
            <a:r>
              <a:rPr lang="en-US" altLang="zh-TW" dirty="0" smtClean="0"/>
              <a:t> (OID:  1.3.6.1.4.1.311.60.2.1.1)</a:t>
            </a:r>
            <a:endParaRPr lang="zh-TW" altLang="zh-TW" dirty="0" smtClean="0"/>
          </a:p>
          <a:p>
            <a:pPr lvl="3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ASN.1 - X520LocalityName as specified in RFC 5280</a:t>
            </a:r>
            <a:endParaRPr lang="zh-TW" altLang="zh-TW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altLang="zh-TW" dirty="0" smtClean="0"/>
              <a:t>State or province (if required):	</a:t>
            </a:r>
            <a:endParaRPr lang="zh-TW" altLang="zh-TW" dirty="0" smtClean="0"/>
          </a:p>
          <a:p>
            <a:pPr lvl="2">
              <a:buNone/>
            </a:pPr>
            <a:r>
              <a:rPr lang="en-US" altLang="zh-TW" dirty="0" smtClean="0"/>
              <a:t> </a:t>
            </a:r>
            <a:r>
              <a:rPr lang="en-US" altLang="zh-TW" i="1" dirty="0" err="1" smtClean="0"/>
              <a:t>subject:jurisdictionStateOrProvinceName</a:t>
            </a:r>
            <a:r>
              <a:rPr lang="en-US" altLang="zh-TW" dirty="0" smtClean="0"/>
              <a:t> (OID:  1.3.6.1.4.1.311.60.2.1.2)</a:t>
            </a:r>
            <a:endParaRPr lang="zh-TW" altLang="zh-TW" dirty="0" smtClean="0"/>
          </a:p>
          <a:p>
            <a:pPr lvl="3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ASN.1 - X520StateOrProvinceName as specified in RFC 5280</a:t>
            </a:r>
            <a:endParaRPr lang="zh-TW" altLang="zh-TW" dirty="0" smtClean="0"/>
          </a:p>
          <a:p>
            <a:pPr lvl="1">
              <a:buNone/>
            </a:pPr>
            <a:r>
              <a:rPr lang="en-US" altLang="zh-TW" dirty="0" smtClean="0"/>
              <a:t>Country:   </a:t>
            </a:r>
            <a:endParaRPr lang="zh-TW" altLang="zh-TW" dirty="0" smtClean="0"/>
          </a:p>
          <a:p>
            <a:pPr lvl="2">
              <a:buNone/>
            </a:pPr>
            <a:r>
              <a:rPr lang="en-US" altLang="zh-TW" dirty="0" smtClean="0"/>
              <a:t> 	</a:t>
            </a:r>
            <a:r>
              <a:rPr lang="en-US" altLang="zh-TW" i="1" dirty="0" err="1" smtClean="0"/>
              <a:t>subject:jurisdictionCountryName</a:t>
            </a:r>
            <a:r>
              <a:rPr lang="en-US" altLang="zh-TW" dirty="0" smtClean="0"/>
              <a:t> (OID:  1.3.6.1.4.1.311.60.2.1.3)</a:t>
            </a:r>
            <a:endParaRPr lang="zh-TW" altLang="zh-TW" dirty="0" smtClean="0"/>
          </a:p>
          <a:p>
            <a:pPr lvl="3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ASN.1 – </a:t>
            </a:r>
            <a:r>
              <a:rPr lang="en-US" altLang="zh-TW" i="1" dirty="0" smtClean="0">
                <a:solidFill>
                  <a:srgbClr val="FF0000"/>
                </a:solidFill>
              </a:rPr>
              <a:t>X520countryName</a:t>
            </a:r>
            <a:r>
              <a:rPr lang="en-US" altLang="zh-TW" dirty="0" smtClean="0">
                <a:solidFill>
                  <a:srgbClr val="FF0000"/>
                </a:solidFill>
              </a:rPr>
              <a:t> as specified in RFC 5280</a:t>
            </a:r>
            <a:endParaRPr lang="zh-TW" altLang="zh-TW" dirty="0">
              <a:solidFill>
                <a:srgbClr val="FF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65017"/>
          </a:xfrm>
        </p:spPr>
        <p:txBody>
          <a:bodyPr/>
          <a:lstStyle/>
          <a:p>
            <a:r>
              <a:rPr lang="en-US" altLang="zh-TW" dirty="0" smtClean="0"/>
              <a:t>Discussion  2 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9728" y="622623"/>
            <a:ext cx="8924544" cy="5483040"/>
          </a:xfrm>
        </p:spPr>
        <p:txBody>
          <a:bodyPr/>
          <a:lstStyle/>
          <a:p>
            <a:r>
              <a:rPr lang="en-US" altLang="zh-TW" dirty="0" smtClean="0"/>
              <a:t>For RFC 5280 PKIX Certificate and CRL Profile (https://www.ietf.org/rfc/rfc5280.txt)</a:t>
            </a:r>
            <a:r>
              <a:rPr lang="zh-TW" altLang="zh-TW" dirty="0" smtClean="0"/>
              <a:t>，</a:t>
            </a:r>
            <a:r>
              <a:rPr lang="en-US" altLang="zh-TW" dirty="0" smtClean="0"/>
              <a:t>page 112,</a:t>
            </a:r>
            <a:endParaRPr lang="zh-TW" altLang="zh-TW" dirty="0" smtClean="0"/>
          </a:p>
          <a:p>
            <a:pPr fontAlgn="auto">
              <a:buNone/>
            </a:pPr>
            <a:r>
              <a:rPr lang="en-US" altLang="zh-TW" sz="2000" dirty="0" smtClean="0"/>
              <a:t>-- </a:t>
            </a:r>
            <a:r>
              <a:rPr lang="en-US" altLang="zh-TW" sz="2000" dirty="0" smtClean="0">
                <a:solidFill>
                  <a:srgbClr val="FF0000"/>
                </a:solidFill>
              </a:rPr>
              <a:t>Naming attributes of type X520LocalityName</a:t>
            </a:r>
            <a:endParaRPr lang="zh-TW" altLang="zh-TW" sz="2000" dirty="0" smtClean="0">
              <a:solidFill>
                <a:srgbClr val="FF0000"/>
              </a:solidFill>
            </a:endParaRPr>
          </a:p>
          <a:p>
            <a:pPr fontAlgn="auto"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id-at-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localityName</a:t>
            </a:r>
            <a:r>
              <a:rPr lang="en-US" altLang="zh-TW" sz="2000" dirty="0" smtClean="0">
                <a:solidFill>
                  <a:srgbClr val="FF0000"/>
                </a:solidFill>
              </a:rPr>
              <a:t>     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AttributeType</a:t>
            </a:r>
            <a:r>
              <a:rPr lang="en-US" altLang="zh-TW" sz="2000" dirty="0" smtClean="0">
                <a:solidFill>
                  <a:srgbClr val="FF0000"/>
                </a:solidFill>
              </a:rPr>
              <a:t> ::= { id-at 7 }</a:t>
            </a:r>
            <a:endParaRPr lang="zh-TW" altLang="zh-TW" sz="2000" dirty="0" smtClean="0">
              <a:solidFill>
                <a:srgbClr val="FF0000"/>
              </a:solidFill>
            </a:endParaRPr>
          </a:p>
          <a:p>
            <a:pPr fontAlgn="auto">
              <a:buNone/>
            </a:pPr>
            <a:r>
              <a:rPr lang="en-US" altLang="zh-TW" sz="2000" dirty="0" smtClean="0"/>
              <a:t>-- Naming attributes of type X520LocalityName:</a:t>
            </a:r>
            <a:endParaRPr lang="zh-TW" altLang="zh-TW" sz="2000" dirty="0" smtClean="0"/>
          </a:p>
          <a:p>
            <a:pPr fontAlgn="auto">
              <a:buNone/>
            </a:pPr>
            <a:r>
              <a:rPr lang="en-US" altLang="zh-TW" sz="2000" dirty="0" smtClean="0"/>
              <a:t>--   X520LocalityName ::= </a:t>
            </a:r>
            <a:r>
              <a:rPr lang="en-US" altLang="zh-TW" sz="2000" dirty="0" err="1" smtClean="0"/>
              <a:t>DirectoryName</a:t>
            </a:r>
            <a:r>
              <a:rPr lang="en-US" altLang="zh-TW" sz="2000" dirty="0" smtClean="0"/>
              <a:t> (SIZE (1..ub-locality-name))</a:t>
            </a:r>
            <a:endParaRPr lang="zh-TW" altLang="zh-TW" sz="2000" dirty="0" smtClean="0"/>
          </a:p>
          <a:p>
            <a:pPr fontAlgn="auto">
              <a:buNone/>
            </a:pPr>
            <a:r>
              <a:rPr lang="en-US" altLang="zh-TW" sz="2000" dirty="0" smtClean="0"/>
              <a:t>-- Expanded to avoid parameterized type:</a:t>
            </a:r>
            <a:endParaRPr lang="zh-TW" altLang="zh-TW" sz="2000" dirty="0" smtClean="0"/>
          </a:p>
          <a:p>
            <a:pPr fontAlgn="auto">
              <a:buNone/>
            </a:pPr>
            <a:r>
              <a:rPr lang="en-US" altLang="zh-TW" sz="2000" dirty="0" smtClean="0"/>
              <a:t>X520LocalityName ::= CHOICE {</a:t>
            </a:r>
            <a:endParaRPr lang="zh-TW" altLang="zh-TW" sz="2000" dirty="0" smtClean="0"/>
          </a:p>
          <a:p>
            <a:pPr fontAlgn="auto">
              <a:buNone/>
            </a:pPr>
            <a:r>
              <a:rPr lang="en-US" altLang="zh-TW" sz="2000" dirty="0" smtClean="0"/>
              <a:t>     </a:t>
            </a:r>
            <a:r>
              <a:rPr lang="en-US" altLang="zh-TW" sz="2000" dirty="0" err="1" smtClean="0"/>
              <a:t>teletexString</a:t>
            </a:r>
            <a:r>
              <a:rPr lang="en-US" altLang="zh-TW" sz="2000" dirty="0" smtClean="0"/>
              <a:t>     </a:t>
            </a:r>
            <a:r>
              <a:rPr lang="en-US" altLang="zh-TW" sz="2000" dirty="0" err="1" smtClean="0"/>
              <a:t>TeletexString</a:t>
            </a:r>
            <a:r>
              <a:rPr lang="en-US" altLang="zh-TW" sz="2000" dirty="0" smtClean="0"/>
              <a:t>   (SIZE (1..ub-locality-name)),</a:t>
            </a:r>
            <a:endParaRPr lang="zh-TW" altLang="zh-TW" sz="2000" dirty="0" smtClean="0"/>
          </a:p>
          <a:p>
            <a:pPr fontAlgn="auto">
              <a:buNone/>
            </a:pPr>
            <a:r>
              <a:rPr lang="en-US" altLang="zh-TW" sz="2000" dirty="0" smtClean="0"/>
              <a:t>     </a:t>
            </a:r>
            <a:r>
              <a:rPr lang="en-US" altLang="zh-TW" sz="2000" dirty="0" err="1" smtClean="0"/>
              <a:t>printableString</a:t>
            </a:r>
            <a:r>
              <a:rPr lang="en-US" altLang="zh-TW" sz="2000" dirty="0" smtClean="0"/>
              <a:t>   </a:t>
            </a:r>
            <a:r>
              <a:rPr lang="en-US" altLang="zh-TW" sz="2000" dirty="0" err="1" smtClean="0"/>
              <a:t>PrintableString</a:t>
            </a:r>
            <a:r>
              <a:rPr lang="en-US" altLang="zh-TW" sz="2000" dirty="0" smtClean="0"/>
              <a:t> (SIZE (1..ub-locality-name)),</a:t>
            </a:r>
            <a:endParaRPr lang="zh-TW" altLang="zh-TW" sz="2000" dirty="0" smtClean="0"/>
          </a:p>
          <a:p>
            <a:pPr fontAlgn="auto">
              <a:buNone/>
            </a:pPr>
            <a:r>
              <a:rPr lang="en-US" altLang="zh-TW" sz="2000" dirty="0" smtClean="0"/>
              <a:t>     </a:t>
            </a:r>
            <a:r>
              <a:rPr lang="en-US" altLang="zh-TW" sz="2000" dirty="0" err="1" smtClean="0"/>
              <a:t>universalString</a:t>
            </a:r>
            <a:r>
              <a:rPr lang="en-US" altLang="zh-TW" sz="2000" dirty="0" smtClean="0"/>
              <a:t>   </a:t>
            </a:r>
            <a:r>
              <a:rPr lang="en-US" altLang="zh-TW" sz="2000" dirty="0" err="1" smtClean="0"/>
              <a:t>UniversalString</a:t>
            </a:r>
            <a:r>
              <a:rPr lang="en-US" altLang="zh-TW" sz="2000" dirty="0" smtClean="0"/>
              <a:t> (SIZE (1..ub-locality-name)),</a:t>
            </a:r>
            <a:endParaRPr lang="zh-TW" altLang="zh-TW" sz="2000" dirty="0" smtClean="0"/>
          </a:p>
          <a:p>
            <a:pPr fontAlgn="auto">
              <a:buNone/>
            </a:pPr>
            <a:r>
              <a:rPr lang="en-US" altLang="zh-TW" sz="2000" dirty="0" smtClean="0"/>
              <a:t>      utf8String        </a:t>
            </a:r>
            <a:r>
              <a:rPr lang="en-US" altLang="zh-TW" sz="2000" dirty="0" err="1" smtClean="0"/>
              <a:t>UTF8String</a:t>
            </a:r>
            <a:r>
              <a:rPr lang="en-US" altLang="zh-TW" sz="2000" dirty="0" smtClean="0"/>
              <a:t>      (SIZE (1..ub-locality-name)),</a:t>
            </a:r>
            <a:endParaRPr lang="zh-TW" altLang="zh-TW" sz="2000" dirty="0" smtClean="0"/>
          </a:p>
          <a:p>
            <a:pPr fontAlgn="auto">
              <a:buNone/>
            </a:pPr>
            <a:r>
              <a:rPr lang="en-US" altLang="zh-TW" sz="2000" dirty="0" smtClean="0"/>
              <a:t>      </a:t>
            </a:r>
            <a:r>
              <a:rPr lang="en-US" altLang="zh-TW" sz="2000" dirty="0" err="1" smtClean="0"/>
              <a:t>bmpString</a:t>
            </a:r>
            <a:r>
              <a:rPr lang="en-US" altLang="zh-TW" sz="2000" dirty="0" smtClean="0"/>
              <a:t>         </a:t>
            </a:r>
            <a:r>
              <a:rPr lang="en-US" altLang="zh-TW" sz="2000" dirty="0" err="1" smtClean="0"/>
              <a:t>BMPString</a:t>
            </a:r>
            <a:r>
              <a:rPr lang="en-US" altLang="zh-TW" sz="2000" dirty="0" smtClean="0"/>
              <a:t>       (SIZE (1..ub-locality-name)) }</a:t>
            </a:r>
            <a:endParaRPr lang="zh-TW" altLang="zh-TW" sz="2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65017"/>
          </a:xfrm>
        </p:spPr>
        <p:txBody>
          <a:bodyPr/>
          <a:lstStyle/>
          <a:p>
            <a:r>
              <a:rPr lang="en-US" altLang="zh-TW" dirty="0" smtClean="0"/>
              <a:t>Discussion  2 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9728" y="622623"/>
            <a:ext cx="8924544" cy="5483040"/>
          </a:xfrm>
        </p:spPr>
        <p:txBody>
          <a:bodyPr/>
          <a:lstStyle/>
          <a:p>
            <a:pPr fontAlgn="auto">
              <a:buNone/>
            </a:pPr>
            <a:r>
              <a:rPr lang="en-US" altLang="zh-TW" sz="2000" dirty="0" smtClean="0"/>
              <a:t>-- </a:t>
            </a:r>
            <a:r>
              <a:rPr lang="en-US" altLang="zh-TW" sz="2000" dirty="0" smtClean="0">
                <a:solidFill>
                  <a:srgbClr val="FF0000"/>
                </a:solidFill>
              </a:rPr>
              <a:t>Naming attributes of type X520StateOrProvinceName</a:t>
            </a:r>
            <a:endParaRPr lang="zh-TW" altLang="zh-TW" sz="2000" dirty="0" smtClean="0">
              <a:solidFill>
                <a:srgbClr val="FF0000"/>
              </a:solidFill>
            </a:endParaRPr>
          </a:p>
          <a:p>
            <a:pPr fontAlgn="auto"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id-at-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stateOrProvinceName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AttributeType</a:t>
            </a:r>
            <a:r>
              <a:rPr lang="en-US" altLang="zh-TW" sz="2000" dirty="0" smtClean="0">
                <a:solidFill>
                  <a:srgbClr val="FF0000"/>
                </a:solidFill>
              </a:rPr>
              <a:t> ::= { id-at 8 }</a:t>
            </a:r>
            <a:endParaRPr lang="zh-TW" altLang="zh-TW" sz="2000" dirty="0" smtClean="0">
              <a:solidFill>
                <a:srgbClr val="FF0000"/>
              </a:solidFill>
            </a:endParaRPr>
          </a:p>
          <a:p>
            <a:pPr fontAlgn="auto">
              <a:buNone/>
            </a:pPr>
            <a:r>
              <a:rPr lang="en-US" altLang="zh-TW" sz="2000" dirty="0" smtClean="0"/>
              <a:t>-- Naming attributes of type X520StateOrProvinceName:</a:t>
            </a:r>
            <a:endParaRPr lang="zh-TW" altLang="zh-TW" sz="2000" dirty="0" smtClean="0"/>
          </a:p>
          <a:p>
            <a:pPr fontAlgn="auto">
              <a:buNone/>
            </a:pPr>
            <a:r>
              <a:rPr lang="en-US" altLang="zh-TW" sz="2000" dirty="0" smtClean="0"/>
              <a:t>--   X520StateOrProvinceName ::= </a:t>
            </a:r>
            <a:r>
              <a:rPr lang="en-US" altLang="zh-TW" sz="2000" dirty="0" err="1" smtClean="0"/>
              <a:t>DirectoryName</a:t>
            </a:r>
            <a:r>
              <a:rPr lang="en-US" altLang="zh-TW" sz="2000" dirty="0" smtClean="0"/>
              <a:t> (SIZE (1..ub-state-name))</a:t>
            </a:r>
            <a:endParaRPr lang="zh-TW" altLang="zh-TW" sz="2000" dirty="0" smtClean="0"/>
          </a:p>
          <a:p>
            <a:pPr fontAlgn="auto">
              <a:buNone/>
            </a:pPr>
            <a:r>
              <a:rPr lang="en-US" altLang="zh-TW" sz="2000" dirty="0" smtClean="0"/>
              <a:t>--</a:t>
            </a:r>
            <a:endParaRPr lang="zh-TW" altLang="zh-TW" sz="2000" dirty="0" smtClean="0"/>
          </a:p>
          <a:p>
            <a:pPr fontAlgn="auto">
              <a:buNone/>
            </a:pPr>
            <a:r>
              <a:rPr lang="en-US" altLang="zh-TW" sz="2000" dirty="0" smtClean="0"/>
              <a:t>-- Expanded to avoid parameterized type:</a:t>
            </a:r>
            <a:endParaRPr lang="zh-TW" altLang="zh-TW" sz="2000" dirty="0" smtClean="0"/>
          </a:p>
          <a:p>
            <a:pPr fontAlgn="auto">
              <a:buNone/>
            </a:pPr>
            <a:r>
              <a:rPr lang="en-US" altLang="zh-TW" sz="2000" dirty="0" smtClean="0"/>
              <a:t>X520StateOrProvinceName ::= CHOICE {</a:t>
            </a:r>
            <a:endParaRPr lang="zh-TW" altLang="zh-TW" sz="2000" dirty="0" smtClean="0"/>
          </a:p>
          <a:p>
            <a:pPr fontAlgn="auto">
              <a:buNone/>
            </a:pPr>
            <a:r>
              <a:rPr lang="en-US" altLang="zh-TW" sz="2000" dirty="0" smtClean="0"/>
              <a:t>      </a:t>
            </a:r>
            <a:r>
              <a:rPr lang="en-US" altLang="zh-TW" sz="2000" dirty="0" err="1" smtClean="0"/>
              <a:t>teletexString</a:t>
            </a:r>
            <a:r>
              <a:rPr lang="en-US" altLang="zh-TW" sz="2000" dirty="0" smtClean="0"/>
              <a:t>     </a:t>
            </a:r>
            <a:r>
              <a:rPr lang="en-US" altLang="zh-TW" sz="2000" dirty="0" err="1" smtClean="0"/>
              <a:t>TeletexString</a:t>
            </a:r>
            <a:r>
              <a:rPr lang="en-US" altLang="zh-TW" sz="2000" dirty="0" smtClean="0"/>
              <a:t>   (SIZE (1..ub-state-name)),</a:t>
            </a:r>
            <a:endParaRPr lang="zh-TW" altLang="zh-TW" sz="2000" dirty="0" smtClean="0"/>
          </a:p>
          <a:p>
            <a:pPr fontAlgn="auto">
              <a:buNone/>
            </a:pPr>
            <a:r>
              <a:rPr lang="en-US" altLang="zh-TW" sz="2000" dirty="0" smtClean="0"/>
              <a:t>      </a:t>
            </a:r>
            <a:r>
              <a:rPr lang="en-US" altLang="zh-TW" sz="2000" dirty="0" err="1" smtClean="0"/>
              <a:t>printableString</a:t>
            </a:r>
            <a:r>
              <a:rPr lang="en-US" altLang="zh-TW" sz="2000" dirty="0" smtClean="0"/>
              <a:t>   </a:t>
            </a:r>
            <a:r>
              <a:rPr lang="en-US" altLang="zh-TW" sz="2000" dirty="0" err="1" smtClean="0"/>
              <a:t>PrintableString</a:t>
            </a:r>
            <a:r>
              <a:rPr lang="en-US" altLang="zh-TW" sz="2000" dirty="0" smtClean="0"/>
              <a:t> (SIZE (1..ub-state-name)),</a:t>
            </a:r>
            <a:endParaRPr lang="zh-TW" altLang="zh-TW" sz="2000" dirty="0" smtClean="0"/>
          </a:p>
          <a:p>
            <a:pPr fontAlgn="auto">
              <a:buNone/>
            </a:pPr>
            <a:r>
              <a:rPr lang="en-US" altLang="zh-TW" sz="2000" dirty="0" smtClean="0"/>
              <a:t>      </a:t>
            </a:r>
            <a:r>
              <a:rPr lang="en-US" altLang="zh-TW" sz="2000" dirty="0" err="1" smtClean="0"/>
              <a:t>universalString</a:t>
            </a:r>
            <a:r>
              <a:rPr lang="en-US" altLang="zh-TW" sz="2000" dirty="0" smtClean="0"/>
              <a:t>   </a:t>
            </a:r>
            <a:r>
              <a:rPr lang="en-US" altLang="zh-TW" sz="2000" dirty="0" err="1" smtClean="0"/>
              <a:t>UniversalString</a:t>
            </a:r>
            <a:r>
              <a:rPr lang="en-US" altLang="zh-TW" sz="2000" dirty="0" smtClean="0"/>
              <a:t> (SIZE (1..ub-state-name)),</a:t>
            </a:r>
            <a:endParaRPr lang="zh-TW" altLang="zh-TW" sz="2000" dirty="0" smtClean="0"/>
          </a:p>
          <a:p>
            <a:pPr fontAlgn="auto">
              <a:buNone/>
            </a:pPr>
            <a:r>
              <a:rPr lang="en-US" altLang="zh-TW" sz="2000" dirty="0" smtClean="0"/>
              <a:t>      utf8String        </a:t>
            </a:r>
            <a:r>
              <a:rPr lang="en-US" altLang="zh-TW" sz="2000" dirty="0" err="1" smtClean="0"/>
              <a:t>UTF8String</a:t>
            </a:r>
            <a:r>
              <a:rPr lang="en-US" altLang="zh-TW" sz="2000" dirty="0" smtClean="0"/>
              <a:t>      (SIZE (1..ub-state-name)),</a:t>
            </a:r>
            <a:endParaRPr lang="zh-TW" altLang="zh-TW" sz="2000" dirty="0" smtClean="0"/>
          </a:p>
          <a:p>
            <a:pPr>
              <a:buNone/>
            </a:pPr>
            <a:r>
              <a:rPr lang="en-US" altLang="zh-TW" sz="2000" dirty="0" smtClean="0"/>
              <a:t>      </a:t>
            </a:r>
            <a:r>
              <a:rPr lang="en-US" altLang="zh-TW" sz="2000" dirty="0" err="1" smtClean="0"/>
              <a:t>bmpString</a:t>
            </a:r>
            <a:r>
              <a:rPr lang="en-US" altLang="zh-TW" sz="2000" dirty="0" smtClean="0"/>
              <a:t>         </a:t>
            </a:r>
            <a:r>
              <a:rPr lang="en-US" altLang="zh-TW" sz="2000" dirty="0" err="1" smtClean="0"/>
              <a:t>BMPString</a:t>
            </a:r>
            <a:r>
              <a:rPr lang="en-US" altLang="zh-TW" sz="2000" dirty="0" smtClean="0"/>
              <a:t>       (SIZE (1..ub-state-name)) }</a:t>
            </a:r>
            <a:endParaRPr lang="zh-TW" altLang="zh-TW" sz="2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65017"/>
          </a:xfrm>
        </p:spPr>
        <p:txBody>
          <a:bodyPr/>
          <a:lstStyle/>
          <a:p>
            <a:r>
              <a:rPr lang="en-US" altLang="zh-TW" dirty="0" smtClean="0"/>
              <a:t>Discussion  2 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HT雲">
  <a:themeElements>
    <a:clrScheme name="02 3">
      <a:dk1>
        <a:srgbClr val="0B1749"/>
      </a:dk1>
      <a:lt1>
        <a:srgbClr val="FFFFFF"/>
      </a:lt1>
      <a:dk2>
        <a:srgbClr val="2453B2"/>
      </a:dk2>
      <a:lt2>
        <a:srgbClr val="DDDDDD"/>
      </a:lt2>
      <a:accent1>
        <a:srgbClr val="4D93D9"/>
      </a:accent1>
      <a:accent2>
        <a:srgbClr val="77AE26"/>
      </a:accent2>
      <a:accent3>
        <a:srgbClr val="FFFFFF"/>
      </a:accent3>
      <a:accent4>
        <a:srgbClr val="08123D"/>
      </a:accent4>
      <a:accent5>
        <a:srgbClr val="B2C8E9"/>
      </a:accent5>
      <a:accent6>
        <a:srgbClr val="6B9D21"/>
      </a:accent6>
      <a:hlink>
        <a:srgbClr val="4D798F"/>
      </a:hlink>
      <a:folHlink>
        <a:srgbClr val="6A93BC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2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B5A0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2">
        <a:dk1>
          <a:srgbClr val="000066"/>
        </a:dk1>
        <a:lt1>
          <a:srgbClr val="FFFFFF"/>
        </a:lt1>
        <a:dk2>
          <a:srgbClr val="447DE4"/>
        </a:dk2>
        <a:lt2>
          <a:srgbClr val="DDDDDD"/>
        </a:lt2>
        <a:accent1>
          <a:srgbClr val="7F81CF"/>
        </a:accent1>
        <a:accent2>
          <a:srgbClr val="D87A24"/>
        </a:accent2>
        <a:accent3>
          <a:srgbClr val="FFFFFF"/>
        </a:accent3>
        <a:accent4>
          <a:srgbClr val="000056"/>
        </a:accent4>
        <a:accent5>
          <a:srgbClr val="C0C1E4"/>
        </a:accent5>
        <a:accent6>
          <a:srgbClr val="C46E20"/>
        </a:accent6>
        <a:hlink>
          <a:srgbClr val="99A75F"/>
        </a:hlink>
        <a:folHlink>
          <a:srgbClr val="7AAF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3">
        <a:dk1>
          <a:srgbClr val="0B1749"/>
        </a:dk1>
        <a:lt1>
          <a:srgbClr val="FFFFFF"/>
        </a:lt1>
        <a:dk2>
          <a:srgbClr val="2453B2"/>
        </a:dk2>
        <a:lt2>
          <a:srgbClr val="DDDDDD"/>
        </a:lt2>
        <a:accent1>
          <a:srgbClr val="4D93D9"/>
        </a:accent1>
        <a:accent2>
          <a:srgbClr val="77AE26"/>
        </a:accent2>
        <a:accent3>
          <a:srgbClr val="FFFFFF"/>
        </a:accent3>
        <a:accent4>
          <a:srgbClr val="08123D"/>
        </a:accent4>
        <a:accent5>
          <a:srgbClr val="B2C8E9"/>
        </a:accent5>
        <a:accent6>
          <a:srgbClr val="6B9D21"/>
        </a:accent6>
        <a:hlink>
          <a:srgbClr val="4D798F"/>
        </a:hlink>
        <a:folHlink>
          <a:srgbClr val="6A93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62451</TotalTime>
  <Words>669</Words>
  <Application>Microsoft Office PowerPoint</Application>
  <PresentationFormat>如螢幕大小 (4:3)</PresentationFormat>
  <Paragraphs>120</Paragraphs>
  <Slides>10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1_CHT雲</vt:lpstr>
      <vt:lpstr> </vt:lpstr>
      <vt:lpstr>EV SSL Certificate Detailed Information of Subject DN view in Opera/Windows 7</vt:lpstr>
      <vt:lpstr>EV SSL Certificate Detailed Information of Subject DN view in Firefox/Windows 7</vt:lpstr>
      <vt:lpstr>EV SSL Certificate Detailed Information of Subject DN view in IE /Windows 7</vt:lpstr>
      <vt:lpstr>Discussion  1 </vt:lpstr>
      <vt:lpstr>Mapping Table</vt:lpstr>
      <vt:lpstr>Discussion  2 </vt:lpstr>
      <vt:lpstr>Discussion  2 </vt:lpstr>
      <vt:lpstr>Discussion  2 </vt:lpstr>
      <vt:lpstr>投影片 10</vt:lpstr>
    </vt:vector>
  </TitlesOfParts>
  <Company>CHT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雲端運算服務五年計畫</dc:title>
  <dc:creator>創新處</dc:creator>
  <cp:lastModifiedBy>lcchenstar</cp:lastModifiedBy>
  <cp:revision>5089</cp:revision>
  <cp:lastPrinted>2015-03-09T04:00:35Z</cp:lastPrinted>
  <dcterms:created xsi:type="dcterms:W3CDTF">2007-11-20T13:33:48Z</dcterms:created>
  <dcterms:modified xsi:type="dcterms:W3CDTF">2016-10-04T16:17:40Z</dcterms:modified>
</cp:coreProperties>
</file>