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97" r:id="rId1"/>
  </p:sldMasterIdLst>
  <p:notesMasterIdLst>
    <p:notesMasterId r:id="rId5"/>
  </p:notesMasterIdLst>
  <p:handoutMasterIdLst>
    <p:handoutMasterId r:id="rId6"/>
  </p:handoutMasterIdLst>
  <p:sldIdLst>
    <p:sldId id="1636" r:id="rId2"/>
    <p:sldId id="1668" r:id="rId3"/>
    <p:sldId id="1543" r:id="rId4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8000"/>
    <a:srgbClr val="FF9900"/>
    <a:srgbClr val="CC6600"/>
    <a:srgbClr val="993300"/>
    <a:srgbClr val="FF99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432" autoAdjust="0"/>
    <p:restoredTop sz="93524" autoAdjust="0"/>
  </p:normalViewPr>
  <p:slideViewPr>
    <p:cSldViewPr snapToGrid="0" showGuides="1">
      <p:cViewPr varScale="1">
        <p:scale>
          <a:sx n="115" d="100"/>
          <a:sy n="115" d="100"/>
        </p:scale>
        <p:origin x="-2394" y="-162"/>
      </p:cViewPr>
      <p:guideLst>
        <p:guide orient="horz" pos="2160"/>
        <p:guide pos="287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566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118900-6930-4E3C-82A2-ECD484CDC4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23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DD8318-2179-43C5-A403-0BF8219684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47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392C9-C168-4275-9274-66C39927C095}" type="slidenum">
              <a:rPr lang="en-US" altLang="zh-TW" smtClean="0">
                <a:latin typeface="Arial" pitchFamily="34" charset="0"/>
              </a:rPr>
              <a:pPr/>
              <a:t>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378FF-F5E3-4838-AE7C-CB93E57068B6}" type="slidenum">
              <a:rPr lang="en-US" altLang="zh-TW" smtClean="0">
                <a:latin typeface="Arial" pitchFamily="34" charset="0"/>
              </a:rPr>
              <a:pPr/>
              <a:t>3</a:t>
            </a:fld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09901_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3748" y="3892585"/>
            <a:ext cx="4536504" cy="104928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860" y="1213510"/>
            <a:ext cx="6297930" cy="1435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lang="en-US" altLang="zh-TW" sz="4800" b="1" dirty="0"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0"/>
          <p:cNvSpPr txBox="1">
            <a:spLocks noChangeArrowheads="1"/>
          </p:cNvSpPr>
          <p:nvPr userDrawn="1"/>
        </p:nvSpPr>
        <p:spPr bwMode="auto">
          <a:xfrm>
            <a:off x="8572500" y="6537325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CF35A033-E4A5-475B-9464-8C01A1525965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19063" y="6434138"/>
            <a:ext cx="6656387" cy="395287"/>
            <a:chOff x="122" y="4053"/>
            <a:chExt cx="4543" cy="249"/>
          </a:xfrm>
        </p:grpSpPr>
        <p:sp>
          <p:nvSpPr>
            <p:cNvPr id="6" name="文字方塊 7"/>
            <p:cNvSpPr txBox="1">
              <a:spLocks noChangeArrowheads="1"/>
            </p:cNvSpPr>
            <p:nvPr userDrawn="1"/>
          </p:nvSpPr>
          <p:spPr bwMode="auto">
            <a:xfrm>
              <a:off x="2643" y="4128"/>
              <a:ext cx="2022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defRPr/>
              </a:pPr>
              <a:r>
                <a:rPr lang="zh-TW" altLang="en-US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為了你 一直走在最前面 </a:t>
              </a:r>
              <a:r>
                <a:rPr lang="en-US" altLang="zh-TW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Always Ahead</a:t>
              </a:r>
              <a:endPara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" y="4188"/>
              <a:ext cx="17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5" descr="001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" y="4053"/>
              <a:ext cx="63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06085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647952" y="3573016"/>
            <a:ext cx="8964612" cy="792162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0"/>
          <p:cNvSpPr txBox="1">
            <a:spLocks noChangeArrowheads="1"/>
          </p:cNvSpPr>
          <p:nvPr/>
        </p:nvSpPr>
        <p:spPr bwMode="auto">
          <a:xfrm>
            <a:off x="8394700" y="6464300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2EED64F1-6EA9-4230-BB32-B4664F545EC3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方塊 7"/>
          <p:cNvSpPr txBox="1">
            <a:spLocks noChangeArrowheads="1"/>
          </p:cNvSpPr>
          <p:nvPr userDrawn="1"/>
        </p:nvSpPr>
        <p:spPr bwMode="auto">
          <a:xfrm>
            <a:off x="5045075" y="6553200"/>
            <a:ext cx="296386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dist" eaLnBrk="1" hangingPunct="1">
              <a:defRPr/>
            </a:pPr>
            <a:r>
              <a: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rPr>
              <a:t>為了你 一直走在最前面 </a:t>
            </a:r>
            <a:r>
              <a:rPr lang="en-US" altLang="zh-TW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rPr>
              <a:t>Always Ahead</a:t>
            </a:r>
            <a:endParaRPr lang="zh-TW" altLang="en-US" sz="1200" smtClean="0">
              <a:solidFill>
                <a:srgbClr val="1F40CB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6648450"/>
            <a:ext cx="2586037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3" descr="00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6434138"/>
            <a:ext cx="139541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istrator\桌面\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istrator\桌面\中華電信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908050"/>
            <a:ext cx="13573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6768752" cy="1368152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rgbClr val="0000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0"/>
          <p:cNvSpPr txBox="1">
            <a:spLocks noChangeArrowheads="1"/>
          </p:cNvSpPr>
          <p:nvPr userDrawn="1"/>
        </p:nvSpPr>
        <p:spPr bwMode="auto">
          <a:xfrm>
            <a:off x="8572500" y="6537325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791C54F6-1688-48CB-98BE-A1C0E2FC873C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119063" y="6434138"/>
            <a:ext cx="6656387" cy="395287"/>
            <a:chOff x="122" y="4053"/>
            <a:chExt cx="4543" cy="249"/>
          </a:xfrm>
        </p:grpSpPr>
        <p:sp>
          <p:nvSpPr>
            <p:cNvPr id="6" name="文字方塊 7"/>
            <p:cNvSpPr txBox="1">
              <a:spLocks noChangeArrowheads="1"/>
            </p:cNvSpPr>
            <p:nvPr userDrawn="1"/>
          </p:nvSpPr>
          <p:spPr bwMode="auto">
            <a:xfrm>
              <a:off x="2643" y="4128"/>
              <a:ext cx="2022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defRPr/>
              </a:pPr>
              <a:r>
                <a:rPr lang="zh-TW" altLang="en-US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為了你 一直走在最前面 </a:t>
              </a:r>
              <a:r>
                <a:rPr lang="en-US" altLang="zh-TW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Always Ahead</a:t>
              </a:r>
              <a:endPara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" y="4188"/>
              <a:ext cx="17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圖片 5" descr="001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" y="4053"/>
              <a:ext cx="63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1"/>
            <a:ext cx="9144000" cy="83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119063" y="6434138"/>
            <a:ext cx="6656387" cy="395287"/>
            <a:chOff x="122" y="4053"/>
            <a:chExt cx="4543" cy="249"/>
          </a:xfrm>
        </p:grpSpPr>
        <p:sp>
          <p:nvSpPr>
            <p:cNvPr id="1031" name="文字方塊 7"/>
            <p:cNvSpPr txBox="1">
              <a:spLocks noChangeArrowheads="1"/>
            </p:cNvSpPr>
            <p:nvPr userDrawn="1"/>
          </p:nvSpPr>
          <p:spPr bwMode="auto">
            <a:xfrm>
              <a:off x="2643" y="4128"/>
              <a:ext cx="2022" cy="17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dist" eaLnBrk="1" hangingPunct="1">
                <a:defRPr/>
              </a:pPr>
              <a:r>
                <a:rPr lang="zh-TW" altLang="en-US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為了你 一直走在最前面 </a:t>
              </a:r>
              <a:r>
                <a:rPr lang="en-US" altLang="zh-TW" sz="1200" smtClean="0">
                  <a:solidFill>
                    <a:srgbClr val="1F40CB"/>
                  </a:solidFill>
                  <a:latin typeface="微軟正黑體" pitchFamily="34" charset="-120"/>
                  <a:ea typeface="微軟正黑體" pitchFamily="34" charset="-120"/>
                </a:rPr>
                <a:t>Always Ahead</a:t>
              </a:r>
              <a:endParaRPr lang="zh-TW" altLang="en-US" sz="1200" smtClean="0">
                <a:solidFill>
                  <a:srgbClr val="1F40CB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032" name="Picture 2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07" y="4188"/>
              <a:ext cx="1764" cy="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圖片 5" descr="001.pn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2" y="4053"/>
              <a:ext cx="63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96975"/>
            <a:ext cx="81359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30" name="文字方塊 20"/>
          <p:cNvSpPr txBox="1">
            <a:spLocks noChangeArrowheads="1"/>
          </p:cNvSpPr>
          <p:nvPr/>
        </p:nvSpPr>
        <p:spPr bwMode="auto">
          <a:xfrm>
            <a:off x="8572500" y="6537325"/>
            <a:ext cx="7858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fld id="{1BDFFC38-E56C-49F3-BA61-D869CB2E90C9}" type="slidenum">
              <a:rPr kumimoji="0" lang="zh-TW" altLang="en-US" sz="1200" smtClean="0">
                <a:solidFill>
                  <a:srgbClr val="161616"/>
                </a:solidFill>
                <a:latin typeface="Verdana" pitchFamily="34" charset="0"/>
                <a:ea typeface="Arial Unicode MS" pitchFamily="34" charset="-120"/>
                <a:cs typeface="Arial Unicode MS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200" smtClean="0">
              <a:solidFill>
                <a:srgbClr val="161616"/>
              </a:solidFill>
              <a:latin typeface="Verdana" pitchFamily="34" charset="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5" r:id="rId1"/>
    <p:sldLayoutId id="2147485796" r:id="rId2"/>
    <p:sldLayoutId id="2147485790" r:id="rId3"/>
    <p:sldLayoutId id="2147485791" r:id="rId4"/>
    <p:sldLayoutId id="2147485792" r:id="rId5"/>
    <p:sldLayoutId id="2147485793" r:id="rId6"/>
    <p:sldLayoutId id="2147485797" r:id="rId7"/>
    <p:sldLayoutId id="2147485798" r:id="rId8"/>
    <p:sldLayoutId id="2147485794" r:id="rId9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rgbClr val="161616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alsky@cht.com.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737" y="1700213"/>
            <a:ext cx="7991475" cy="1470025"/>
          </a:xfrm>
        </p:spPr>
        <p:txBody>
          <a:bodyPr/>
          <a:lstStyle/>
          <a:p>
            <a:pPr eaLnBrk="1" hangingPunct="1"/>
            <a:r>
              <a:rPr lang="en-US" altLang="zh-TW" sz="4000" b="0" dirty="0" smtClean="0"/>
              <a:t/>
            </a:r>
            <a:br>
              <a:rPr lang="en-US" altLang="zh-TW" sz="4000" b="0" dirty="0" smtClean="0"/>
            </a:br>
            <a:endParaRPr lang="en-US" altLang="zh-TW" sz="40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03365"/>
            <a:ext cx="6400800" cy="79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zh-TW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CA/Browser Forum Meeting 33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/>
              <a:t>September, 16-18  , 2014</a:t>
            </a:r>
          </a:p>
        </p:txBody>
      </p:sp>
      <p:sp>
        <p:nvSpPr>
          <p:cNvPr id="4" name="矩形 3"/>
          <p:cNvSpPr/>
          <p:nvPr/>
        </p:nvSpPr>
        <p:spPr>
          <a:xfrm>
            <a:off x="1564109" y="3666632"/>
            <a:ext cx="6023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Chunghwa </a:t>
            </a:r>
            <a:r>
              <a:rPr lang="en-US" altLang="zh-TW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Telecom Co., Ltd.</a:t>
            </a:r>
            <a:endParaRPr lang="zh-TW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Li-Chun 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CHEN, </a:t>
            </a:r>
            <a:endParaRPr lang="en-US" altLang="zh-TW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Engineer, CISSP</a:t>
            </a:r>
            <a:r>
              <a:rPr lang="en-US" altLang="zh-TW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, CISM, CISA,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PMP</a:t>
            </a:r>
            <a:endParaRPr lang="zh-TW" altLang="zh-TW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000" dirty="0">
                <a:hlinkClick r:id="rId3"/>
              </a:rPr>
              <a:t>realsky@cht.com.tw</a:t>
            </a:r>
            <a:endParaRPr lang="zh-TW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65043" y="912348"/>
            <a:ext cx="8693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latin typeface="+mj-ea"/>
                <a:ea typeface="+mj-ea"/>
              </a:rPr>
              <a:t>Showing more info for OV SSL Certificates in Browsers   </a:t>
            </a:r>
            <a:endParaRPr lang="zh-TW" altLang="en-US" sz="3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791" y="808383"/>
            <a:ext cx="8666922" cy="5141567"/>
          </a:xfrm>
        </p:spPr>
        <p:txBody>
          <a:bodyPr/>
          <a:lstStyle/>
          <a:p>
            <a:r>
              <a:rPr lang="en-US" altLang="zh-TW" dirty="0" smtClean="0"/>
              <a:t>Let relying party know the difference of OV and DV SSL certificate, we suggest browsers to show web site owner of a OV SSL certificate  after the issuing CA finishes its SSL B.R. Audit and uses the Organization Validated  OID     2.23.140.1.2.2 in end entity certificates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We hope future version of browsers to support  </a:t>
            </a:r>
          </a:p>
          <a:p>
            <a:pPr lvl="1"/>
            <a:r>
              <a:rPr lang="en-US" altLang="zh-TW" dirty="0" smtClean="0"/>
              <a:t>‧</a:t>
            </a:r>
            <a:r>
              <a:rPr lang="en-US" altLang="zh-TW" dirty="0" smtClean="0">
                <a:solidFill>
                  <a:srgbClr val="FF0000"/>
                </a:solidFill>
              </a:rPr>
              <a:t>Website owner’s company name in the address bar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Maybe a yellow line (or other color) or no line vs. green line of  EV SSL certificate</a:t>
            </a:r>
          </a:p>
          <a:p>
            <a:pPr lvl="1"/>
            <a:r>
              <a:rPr lang="en-US" altLang="zh-TW" dirty="0" smtClean="0"/>
              <a:t>‧https:// at the beginning of the domain name</a:t>
            </a:r>
          </a:p>
          <a:p>
            <a:pPr lvl="1"/>
            <a:r>
              <a:rPr lang="en-US" altLang="zh-TW" dirty="0" smtClean="0"/>
              <a:t>‧Padlock in the address bar</a:t>
            </a:r>
          </a:p>
          <a:p>
            <a:pPr lvl="1"/>
            <a:r>
              <a:rPr lang="en-US" altLang="zh-TW" dirty="0" smtClean="0"/>
              <a:t>‧Organization information in the certificate details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Showing more info for OV SSL Certificates in Browsers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18931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 txBox="1">
            <a:spLocks noGrp="1"/>
          </p:cNvSpPr>
          <p:nvPr/>
        </p:nvSpPr>
        <p:spPr bwMode="auto">
          <a:xfrm>
            <a:off x="6911975" y="-28575"/>
            <a:ext cx="2232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7790901-D298-4E38-BE59-D7DF365CD789}" type="slidenum">
              <a:rPr kumimoji="0" lang="en-US" altLang="zh-TW" sz="1400">
                <a:solidFill>
                  <a:schemeClr val="bg1"/>
                </a:solidFill>
              </a:rPr>
              <a:pPr algn="r"/>
              <a:t>3</a:t>
            </a:fld>
            <a:endParaRPr kumimoji="0" lang="en-US" altLang="zh-TW" sz="1400">
              <a:solidFill>
                <a:schemeClr val="bg1"/>
              </a:solidFill>
            </a:endParaRPr>
          </a:p>
        </p:txBody>
      </p:sp>
      <p:pic>
        <p:nvPicPr>
          <p:cNvPr id="8195" name="圖片 3" descr="簡報封面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026"/>
          <p:cNvSpPr txBox="1">
            <a:spLocks noChangeArrowheads="1"/>
          </p:cNvSpPr>
          <p:nvPr/>
        </p:nvSpPr>
        <p:spPr bwMode="auto">
          <a:xfrm>
            <a:off x="1274763" y="2505075"/>
            <a:ext cx="7429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6600" b="1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Thank you!</a:t>
            </a:r>
          </a:p>
        </p:txBody>
      </p:sp>
      <p:pic>
        <p:nvPicPr>
          <p:cNvPr id="8197" name="圖片 10" descr="chinesehinet-[轉換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666750"/>
            <a:ext cx="8699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hidden">
          <a:xfrm>
            <a:off x="0" y="5072098"/>
            <a:ext cx="9144000" cy="1785926"/>
          </a:xfrm>
          <a:prstGeom prst="rect">
            <a:avLst/>
          </a:prstGeom>
          <a:gradFill flip="none" rotWithShape="1">
            <a:gsLst>
              <a:gs pos="50000">
                <a:srgbClr val="44A1D4"/>
              </a:gs>
              <a:gs pos="100000">
                <a:srgbClr val="44A1D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zh-TW" altLang="en-US" sz="1800">
              <a:solidFill>
                <a:schemeClr val="tx1"/>
              </a:solidFill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2860675" y="655638"/>
            <a:ext cx="608171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kumimoji="0" lang="en-US" altLang="zh-TW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Value Creator for </a:t>
            </a:r>
          </a:p>
          <a:p>
            <a:pPr>
              <a:spcBef>
                <a:spcPts val="600"/>
              </a:spcBef>
              <a:defRPr/>
            </a:pPr>
            <a:r>
              <a:rPr kumimoji="0" lang="en-US" altLang="zh-TW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Investors, Customers, Employees, and Society </a:t>
            </a:r>
            <a:endParaRPr kumimoji="0" lang="en-US" altLang="zh-TW" sz="2200" dirty="0">
              <a:latin typeface="+mn-lt"/>
              <a:ea typeface="標楷體" pitchFamily="65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HT雲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61700</TotalTime>
  <Words>105</Words>
  <Application>Microsoft Office PowerPoint</Application>
  <PresentationFormat>如螢幕大小 (4:3)</PresentationFormat>
  <Paragraphs>24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1_CHT雲</vt:lpstr>
      <vt:lpstr> </vt:lpstr>
      <vt:lpstr>Showing more info for OV SSL Certificates in Browsers</vt:lpstr>
      <vt:lpstr>PowerPoint 簡報</vt:lpstr>
    </vt:vector>
  </TitlesOfParts>
  <Company>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雲端運算服務五年計畫</dc:title>
  <dc:creator>創新處</dc:creator>
  <cp:lastModifiedBy>user</cp:lastModifiedBy>
  <cp:revision>5000</cp:revision>
  <cp:lastPrinted>2013-05-07T08:54:12Z</cp:lastPrinted>
  <dcterms:created xsi:type="dcterms:W3CDTF">2007-11-20T13:33:48Z</dcterms:created>
  <dcterms:modified xsi:type="dcterms:W3CDTF">2014-10-30T14:37:19Z</dcterms:modified>
</cp:coreProperties>
</file>